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2" r:id="rId2"/>
  </p:sldMasterIdLst>
  <p:notesMasterIdLst>
    <p:notesMasterId r:id="rId30"/>
  </p:notesMasterIdLst>
  <p:sldIdLst>
    <p:sldId id="258" r:id="rId3"/>
    <p:sldId id="265" r:id="rId4"/>
    <p:sldId id="266" r:id="rId5"/>
    <p:sldId id="263" r:id="rId6"/>
    <p:sldId id="269" r:id="rId7"/>
    <p:sldId id="270" r:id="rId8"/>
    <p:sldId id="268" r:id="rId9"/>
    <p:sldId id="274" r:id="rId10"/>
    <p:sldId id="271" r:id="rId11"/>
    <p:sldId id="272" r:id="rId12"/>
    <p:sldId id="260" r:id="rId13"/>
    <p:sldId id="280" r:id="rId14"/>
    <p:sldId id="282" r:id="rId15"/>
    <p:sldId id="283" r:id="rId16"/>
    <p:sldId id="284" r:id="rId17"/>
    <p:sldId id="285" r:id="rId18"/>
    <p:sldId id="273" r:id="rId19"/>
    <p:sldId id="275" r:id="rId20"/>
    <p:sldId id="276" r:id="rId21"/>
    <p:sldId id="277" r:id="rId22"/>
    <p:sldId id="286" r:id="rId23"/>
    <p:sldId id="287" r:id="rId24"/>
    <p:sldId id="288" r:id="rId25"/>
    <p:sldId id="289" r:id="rId26"/>
    <p:sldId id="292" r:id="rId27"/>
    <p:sldId id="293" r:id="rId28"/>
    <p:sldId id="294" r:id="rId29"/>
  </p:sldIdLst>
  <p:sldSz cx="12192000" cy="6858000"/>
  <p:notesSz cx="7315200" cy="9601200"/>
  <p:embeddedFontLst>
    <p:embeddedFont>
      <p:font typeface="a말괄량이" panose="02020600000000000000" pitchFamily="18" charset="-127"/>
      <p:regular r:id="rId31"/>
    </p:embeddedFont>
    <p:embeddedFont>
      <p:font typeface="a아시아헤드1" panose="02020600000000000000" pitchFamily="18" charset="-127"/>
      <p:regular r:id="rId32"/>
    </p:embeddedFont>
    <p:embeddedFont>
      <p:font typeface="a아시아헤드2" panose="02020600000000000000" pitchFamily="18" charset="-127"/>
      <p:regular r:id="rId33"/>
    </p:embeddedFont>
    <p:embeddedFont>
      <p:font typeface="a타이틀고딕1" panose="02020600000000000000" pitchFamily="18" charset="-127"/>
      <p:regular r:id="rId34"/>
    </p:embeddedFont>
    <p:embeddedFont>
      <p:font typeface="a타이틀고딕2" panose="02020600000000000000" pitchFamily="18" charset="-127"/>
      <p:regular r:id="rId35"/>
    </p:embeddedFont>
    <p:embeddedFont>
      <p:font typeface="나눔스퀘어" panose="020B0600000101010101" pitchFamily="50" charset="-127"/>
      <p:regular r:id="rId36"/>
    </p:embeddedFont>
    <p:embeddedFont>
      <p:font typeface="나눔스퀘어 Bold" panose="020B0600000101010101" pitchFamily="50" charset="-127"/>
      <p:bold r:id="rId37"/>
    </p:embeddedFont>
    <p:embeddedFont>
      <p:font typeface="나눔스퀘어 ExtraBold" panose="020B0600000101010101" pitchFamily="50" charset="-127"/>
      <p:bold r:id="rId38"/>
    </p:embeddedFont>
    <p:embeddedFont>
      <p:font typeface="나눔스퀘어라운드 Bold" panose="020B0600000101010101" pitchFamily="50" charset="-127"/>
      <p:bold r:id="rId39"/>
    </p:embeddedFont>
    <p:embeddedFont>
      <p:font typeface="나눔스퀘어라운드 Regular" panose="020B0600000101010101" pitchFamily="50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6078"/>
    <a:srgbClr val="91BAD1"/>
    <a:srgbClr val="355F77"/>
    <a:srgbClr val="38627B"/>
    <a:srgbClr val="81C0E5"/>
    <a:srgbClr val="4787AB"/>
    <a:srgbClr val="6FA0BF"/>
    <a:srgbClr val="8FAADC"/>
    <a:srgbClr val="F05A5A"/>
    <a:srgbClr val="F5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90" autoAdjust="0"/>
    <p:restoredTop sz="91340" autoAdjust="0"/>
  </p:normalViewPr>
  <p:slideViewPr>
    <p:cSldViewPr snapToGrid="0">
      <p:cViewPr varScale="1">
        <p:scale>
          <a:sx n="78" d="100"/>
          <a:sy n="78" d="100"/>
        </p:scale>
        <p:origin x="10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998465104684964"/>
          <c:y val="4.9927771272187976E-2"/>
          <c:w val="0.6304003485900358"/>
          <c:h val="0.9066628787966275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rgbClr val="355F7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95-498A-B5BC-CD82F744ACA7}"/>
              </c:ext>
            </c:extLst>
          </c:dPt>
          <c:dPt>
            <c:idx val="1"/>
            <c:bubble3D val="0"/>
            <c:spPr>
              <a:solidFill>
                <a:srgbClr val="5697B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95-498A-B5BC-CD82F744ACA7}"/>
              </c:ext>
            </c:extLst>
          </c:dPt>
          <c:dPt>
            <c:idx val="2"/>
            <c:bubble3D val="0"/>
            <c:spPr>
              <a:solidFill>
                <a:srgbClr val="72A7C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095-498A-B5BC-CD82F744ACA7}"/>
              </c:ext>
            </c:extLst>
          </c:dPt>
          <c:dPt>
            <c:idx val="3"/>
            <c:bubble3D val="0"/>
            <c:spPr>
              <a:solidFill>
                <a:srgbClr val="91BAD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095-498A-B5BC-CD82F744ACA7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095-498A-B5BC-CD82F744ACA7}"/>
              </c:ext>
            </c:extLst>
          </c:dPt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20</c:v>
                </c:pt>
                <c:pt idx="2">
                  <c:v>8</c:v>
                </c:pt>
                <c:pt idx="3">
                  <c:v>7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095-498A-B5BC-CD82F744AC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열4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5D-4020-9DF7-B720E04A03EB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5D-4020-9DF7-B720E04A03EB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5D-4020-9DF7-B720E04A03EB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25D-4020-9DF7-B720E04A03EB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25D-4020-9DF7-B720E04A03EB}"/>
              </c:ext>
            </c:extLst>
          </c:dPt>
          <c:cat>
            <c:strRef>
              <c:f>Sheet1!$A$2:$A$6</c:f>
              <c:strCache>
                <c:ptCount val="5"/>
                <c:pt idx="0">
                  <c:v>Attr48</c:v>
                </c:pt>
                <c:pt idx="1">
                  <c:v>Attr49</c:v>
                </c:pt>
                <c:pt idx="2">
                  <c:v>Attr40</c:v>
                </c:pt>
                <c:pt idx="3">
                  <c:v>Attr36</c:v>
                </c:pt>
                <c:pt idx="4">
                  <c:v>Attr21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A-225D-4020-9DF7-B720E04A03E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rgbClr val="7FBBDF"/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Attr48</c:v>
                </c:pt>
                <c:pt idx="1">
                  <c:v>Attr49</c:v>
                </c:pt>
                <c:pt idx="2">
                  <c:v>Attr40</c:v>
                </c:pt>
                <c:pt idx="3">
                  <c:v>Attr36</c:v>
                </c:pt>
                <c:pt idx="4">
                  <c:v>Attr21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B-225D-4020-9DF7-B720E04A03E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rgbClr val="497FA3"/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Attr48</c:v>
                </c:pt>
                <c:pt idx="1">
                  <c:v>Attr49</c:v>
                </c:pt>
                <c:pt idx="2">
                  <c:v>Attr40</c:v>
                </c:pt>
                <c:pt idx="3">
                  <c:v>Attr36</c:v>
                </c:pt>
                <c:pt idx="4">
                  <c:v>Attr21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C-225D-4020-9DF7-B720E04A03E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열3</c:v>
                </c:pt>
              </c:strCache>
            </c:strRef>
          </c:tx>
          <c:spPr>
            <a:solidFill>
              <a:srgbClr val="365E77"/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Attr48</c:v>
                </c:pt>
                <c:pt idx="1">
                  <c:v>Attr49</c:v>
                </c:pt>
                <c:pt idx="2">
                  <c:v>Attr40</c:v>
                </c:pt>
                <c:pt idx="3">
                  <c:v>Attr36</c:v>
                </c:pt>
                <c:pt idx="4">
                  <c:v>Attr21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1.8</c:v>
                </c:pt>
                <c:pt idx="1">
                  <c:v>1.6</c:v>
                </c:pt>
                <c:pt idx="2">
                  <c:v>0.7</c:v>
                </c:pt>
                <c:pt idx="3">
                  <c:v>0.55000000000000004</c:v>
                </c:pt>
                <c:pt idx="4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225D-4020-9DF7-B720E04A03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92638544"/>
        <c:axId val="476056064"/>
      </c:barChart>
      <c:catAx>
        <c:axId val="1926385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rgbClr val="2C303B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defRPr>
            </a:pPr>
            <a:endParaRPr lang="ko-KR"/>
          </a:p>
        </c:txPr>
        <c:crossAx val="476056064"/>
        <c:crosses val="autoZero"/>
        <c:auto val="1"/>
        <c:lblAlgn val="ctr"/>
        <c:lblOffset val="100"/>
        <c:tickLblSkip val="1"/>
        <c:noMultiLvlLbl val="0"/>
      </c:catAx>
      <c:valAx>
        <c:axId val="476056064"/>
        <c:scaling>
          <c:orientation val="minMax"/>
          <c:max val="2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rgbClr val="4787AB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defRPr>
            </a:pPr>
            <a:endParaRPr lang="ko-KR"/>
          </a:p>
        </c:txPr>
        <c:crossAx val="192638544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열4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5D-4020-9DF7-B720E04A03EB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5D-4020-9DF7-B720E04A03EB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5D-4020-9DF7-B720E04A03EB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25D-4020-9DF7-B720E04A03EB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25D-4020-9DF7-B720E04A03EB}"/>
              </c:ext>
            </c:extLst>
          </c:dPt>
          <c:cat>
            <c:strRef>
              <c:f>Sheet1!$A$2:$A$6</c:f>
              <c:strCache>
                <c:ptCount val="5"/>
                <c:pt idx="0">
                  <c:v>Attr23</c:v>
                </c:pt>
                <c:pt idx="1">
                  <c:v>Attr4</c:v>
                </c:pt>
                <c:pt idx="2">
                  <c:v>Attr56</c:v>
                </c:pt>
                <c:pt idx="3">
                  <c:v>Attr18</c:v>
                </c:pt>
                <c:pt idx="4">
                  <c:v>Attr50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A-225D-4020-9DF7-B720E04A03E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rgbClr val="7FBBDF"/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Attr23</c:v>
                </c:pt>
                <c:pt idx="1">
                  <c:v>Attr4</c:v>
                </c:pt>
                <c:pt idx="2">
                  <c:v>Attr56</c:v>
                </c:pt>
                <c:pt idx="3">
                  <c:v>Attr18</c:v>
                </c:pt>
                <c:pt idx="4">
                  <c:v>Attr50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B-225D-4020-9DF7-B720E04A03E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rgbClr val="497FA3"/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Attr23</c:v>
                </c:pt>
                <c:pt idx="1">
                  <c:v>Attr4</c:v>
                </c:pt>
                <c:pt idx="2">
                  <c:v>Attr56</c:v>
                </c:pt>
                <c:pt idx="3">
                  <c:v>Attr18</c:v>
                </c:pt>
                <c:pt idx="4">
                  <c:v>Attr50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C-225D-4020-9DF7-B720E04A03E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열3</c:v>
                </c:pt>
              </c:strCache>
            </c:strRef>
          </c:tx>
          <c:spPr>
            <a:solidFill>
              <a:srgbClr val="365E77"/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Attr23</c:v>
                </c:pt>
                <c:pt idx="1">
                  <c:v>Attr4</c:v>
                </c:pt>
                <c:pt idx="2">
                  <c:v>Attr56</c:v>
                </c:pt>
                <c:pt idx="3">
                  <c:v>Attr18</c:v>
                </c:pt>
                <c:pt idx="4">
                  <c:v>Attr50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-12.1</c:v>
                </c:pt>
                <c:pt idx="1">
                  <c:v>-6.2</c:v>
                </c:pt>
                <c:pt idx="2">
                  <c:v>-3.9</c:v>
                </c:pt>
                <c:pt idx="3">
                  <c:v>-3.8</c:v>
                </c:pt>
                <c:pt idx="4">
                  <c:v>-2.2000000000000002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225D-4020-9DF7-B720E04A03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92638544"/>
        <c:axId val="476056064"/>
      </c:barChart>
      <c:catAx>
        <c:axId val="1926385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rgbClr val="2C303B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defRPr>
            </a:pPr>
            <a:endParaRPr lang="ko-KR"/>
          </a:p>
        </c:txPr>
        <c:crossAx val="476056064"/>
        <c:crosses val="autoZero"/>
        <c:auto val="1"/>
        <c:lblAlgn val="ctr"/>
        <c:lblOffset val="100"/>
        <c:tickLblSkip val="1"/>
        <c:noMultiLvlLbl val="0"/>
      </c:catAx>
      <c:valAx>
        <c:axId val="476056064"/>
        <c:scaling>
          <c:orientation val="minMax"/>
          <c:max val="0"/>
          <c:min val="-13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rgbClr val="4787AB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defRPr>
            </a:pPr>
            <a:endParaRPr lang="ko-KR"/>
          </a:p>
        </c:txPr>
        <c:crossAx val="192638544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2EEBD0-0559-41B8-A76F-3CF05C02C7DF}" type="doc">
      <dgm:prSet loTypeId="urn:microsoft.com/office/officeart/2005/8/layout/venn1" loCatId="relationship" qsTypeId="urn:microsoft.com/office/officeart/2005/8/quickstyle/simple2" qsCatId="simple" csTypeId="urn:microsoft.com/office/officeart/2005/8/colors/accent5_2" csCatId="accent5" phldr="1"/>
      <dgm:spPr/>
    </dgm:pt>
    <dgm:pt modelId="{70921B5F-3853-4209-B4F6-E7AE486ECE6E}">
      <dgm:prSet phldrT="[텍스트]"/>
      <dgm:spPr>
        <a:solidFill>
          <a:srgbClr val="38627B">
            <a:alpha val="70000"/>
          </a:srgbClr>
        </a:solidFill>
      </dgm:spPr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B47C0CD5-2229-4C6F-996B-82675A9692E1}" type="parTrans" cxnId="{A6E054B9-E84C-49D7-AD7D-BE3CD1B69DC7}">
      <dgm:prSet/>
      <dgm:spPr/>
      <dgm:t>
        <a:bodyPr/>
        <a:lstStyle/>
        <a:p>
          <a:pPr latinLnBrk="1"/>
          <a:endParaRPr lang="ko-KR" altLang="en-US"/>
        </a:p>
      </dgm:t>
    </dgm:pt>
    <dgm:pt modelId="{72369012-5460-490D-80B7-9F1DC2382BBF}" type="sibTrans" cxnId="{A6E054B9-E84C-49D7-AD7D-BE3CD1B69DC7}">
      <dgm:prSet/>
      <dgm:spPr/>
      <dgm:t>
        <a:bodyPr/>
        <a:lstStyle/>
        <a:p>
          <a:pPr latinLnBrk="1"/>
          <a:endParaRPr lang="ko-KR" altLang="en-US"/>
        </a:p>
      </dgm:t>
    </dgm:pt>
    <dgm:pt modelId="{33723D55-E76F-4E96-A94E-42DE7C1023B6}">
      <dgm:prSet phldrT="[텍스트]"/>
      <dgm:spPr>
        <a:solidFill>
          <a:srgbClr val="91BAD1">
            <a:alpha val="66000"/>
          </a:srgbClr>
        </a:solidFill>
      </dgm:spPr>
      <dgm:t>
        <a:bodyPr/>
        <a:lstStyle/>
        <a:p>
          <a:pPr latinLnBrk="1"/>
          <a:endParaRPr lang="ko-KR" altLang="en-US" dirty="0"/>
        </a:p>
      </dgm:t>
    </dgm:pt>
    <dgm:pt modelId="{00E4CE07-67D8-45D5-AB63-A11571DA7F02}" type="parTrans" cxnId="{69A5AC13-70D4-4FA8-9BAF-869AD27B7E58}">
      <dgm:prSet/>
      <dgm:spPr/>
      <dgm:t>
        <a:bodyPr/>
        <a:lstStyle/>
        <a:p>
          <a:pPr latinLnBrk="1"/>
          <a:endParaRPr lang="ko-KR" altLang="en-US"/>
        </a:p>
      </dgm:t>
    </dgm:pt>
    <dgm:pt modelId="{67439CA6-0EE4-48A9-967A-B5F0E3F5B326}" type="sibTrans" cxnId="{69A5AC13-70D4-4FA8-9BAF-869AD27B7E58}">
      <dgm:prSet/>
      <dgm:spPr/>
      <dgm:t>
        <a:bodyPr/>
        <a:lstStyle/>
        <a:p>
          <a:pPr latinLnBrk="1"/>
          <a:endParaRPr lang="ko-KR" altLang="en-US"/>
        </a:p>
      </dgm:t>
    </dgm:pt>
    <dgm:pt modelId="{0C07C108-5D78-4E87-AB57-CAF82F36E073}" type="pres">
      <dgm:prSet presAssocID="{372EEBD0-0559-41B8-A76F-3CF05C02C7DF}" presName="compositeShape" presStyleCnt="0">
        <dgm:presLayoutVars>
          <dgm:chMax val="7"/>
          <dgm:dir/>
          <dgm:resizeHandles val="exact"/>
        </dgm:presLayoutVars>
      </dgm:prSet>
      <dgm:spPr/>
    </dgm:pt>
    <dgm:pt modelId="{32819BB2-1C8D-4E26-AF73-874FB7470131}" type="pres">
      <dgm:prSet presAssocID="{70921B5F-3853-4209-B4F6-E7AE486ECE6E}" presName="circ1" presStyleLbl="vennNode1" presStyleIdx="0" presStyleCnt="2"/>
      <dgm:spPr/>
    </dgm:pt>
    <dgm:pt modelId="{036C512F-3B5E-4803-978A-78A807F70C64}" type="pres">
      <dgm:prSet presAssocID="{70921B5F-3853-4209-B4F6-E7AE486ECE6E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9CCF89E-2320-4A79-A0B1-CE8111823C98}" type="pres">
      <dgm:prSet presAssocID="{33723D55-E76F-4E96-A94E-42DE7C1023B6}" presName="circ2" presStyleLbl="vennNode1" presStyleIdx="1" presStyleCnt="2" custLinFactNeighborX="-25901"/>
      <dgm:spPr/>
    </dgm:pt>
    <dgm:pt modelId="{C143B0CA-DE38-4D33-96BF-934B0621E7C2}" type="pres">
      <dgm:prSet presAssocID="{33723D55-E76F-4E96-A94E-42DE7C1023B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A5AC13-70D4-4FA8-9BAF-869AD27B7E58}" srcId="{372EEBD0-0559-41B8-A76F-3CF05C02C7DF}" destId="{33723D55-E76F-4E96-A94E-42DE7C1023B6}" srcOrd="1" destOrd="0" parTransId="{00E4CE07-67D8-45D5-AB63-A11571DA7F02}" sibTransId="{67439CA6-0EE4-48A9-967A-B5F0E3F5B326}"/>
    <dgm:cxn modelId="{7035CC22-8212-41A1-9511-A57D24BC1844}" type="presOf" srcId="{70921B5F-3853-4209-B4F6-E7AE486ECE6E}" destId="{32819BB2-1C8D-4E26-AF73-874FB7470131}" srcOrd="0" destOrd="0" presId="urn:microsoft.com/office/officeart/2005/8/layout/venn1"/>
    <dgm:cxn modelId="{D3BE1A2A-AF08-4D46-B43A-80EF0C44AF9F}" type="presOf" srcId="{33723D55-E76F-4E96-A94E-42DE7C1023B6}" destId="{C143B0CA-DE38-4D33-96BF-934B0621E7C2}" srcOrd="1" destOrd="0" presId="urn:microsoft.com/office/officeart/2005/8/layout/venn1"/>
    <dgm:cxn modelId="{6EE30878-5A87-459F-8210-B40E4E0114C1}" type="presOf" srcId="{70921B5F-3853-4209-B4F6-E7AE486ECE6E}" destId="{036C512F-3B5E-4803-978A-78A807F70C64}" srcOrd="1" destOrd="0" presId="urn:microsoft.com/office/officeart/2005/8/layout/venn1"/>
    <dgm:cxn modelId="{EA012086-18E7-405B-B7D7-F4284E35D373}" type="presOf" srcId="{372EEBD0-0559-41B8-A76F-3CF05C02C7DF}" destId="{0C07C108-5D78-4E87-AB57-CAF82F36E073}" srcOrd="0" destOrd="0" presId="urn:microsoft.com/office/officeart/2005/8/layout/venn1"/>
    <dgm:cxn modelId="{A6E054B9-E84C-49D7-AD7D-BE3CD1B69DC7}" srcId="{372EEBD0-0559-41B8-A76F-3CF05C02C7DF}" destId="{70921B5F-3853-4209-B4F6-E7AE486ECE6E}" srcOrd="0" destOrd="0" parTransId="{B47C0CD5-2229-4C6F-996B-82675A9692E1}" sibTransId="{72369012-5460-490D-80B7-9F1DC2382BBF}"/>
    <dgm:cxn modelId="{77ED3CC8-89D5-4F26-8AC5-56AC63D74272}" type="presOf" srcId="{33723D55-E76F-4E96-A94E-42DE7C1023B6}" destId="{29CCF89E-2320-4A79-A0B1-CE8111823C98}" srcOrd="0" destOrd="0" presId="urn:microsoft.com/office/officeart/2005/8/layout/venn1"/>
    <dgm:cxn modelId="{1777395C-E467-4C8E-B923-D2EEE8AEBE58}" type="presParOf" srcId="{0C07C108-5D78-4E87-AB57-CAF82F36E073}" destId="{32819BB2-1C8D-4E26-AF73-874FB7470131}" srcOrd="0" destOrd="0" presId="urn:microsoft.com/office/officeart/2005/8/layout/venn1"/>
    <dgm:cxn modelId="{214DC769-F852-4BBC-9B9D-5B602FAC0F7F}" type="presParOf" srcId="{0C07C108-5D78-4E87-AB57-CAF82F36E073}" destId="{036C512F-3B5E-4803-978A-78A807F70C64}" srcOrd="1" destOrd="0" presId="urn:microsoft.com/office/officeart/2005/8/layout/venn1"/>
    <dgm:cxn modelId="{368C7566-00F9-400A-8DF3-D7E77ACB8106}" type="presParOf" srcId="{0C07C108-5D78-4E87-AB57-CAF82F36E073}" destId="{29CCF89E-2320-4A79-A0B1-CE8111823C98}" srcOrd="2" destOrd="0" presId="urn:microsoft.com/office/officeart/2005/8/layout/venn1"/>
    <dgm:cxn modelId="{E1878E64-FB56-4EF1-9763-91945B4C1CA4}" type="presParOf" srcId="{0C07C108-5D78-4E87-AB57-CAF82F36E073}" destId="{C143B0CA-DE38-4D33-96BF-934B0621E7C2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19BB2-1C8D-4E26-AF73-874FB7470131}">
      <dsp:nvSpPr>
        <dsp:cNvPr id="0" name=""/>
        <dsp:cNvSpPr/>
      </dsp:nvSpPr>
      <dsp:spPr>
        <a:xfrm>
          <a:off x="200253" y="239539"/>
          <a:ext cx="4939588" cy="4939588"/>
        </a:xfrm>
        <a:prstGeom prst="ellipse">
          <a:avLst/>
        </a:prstGeom>
        <a:solidFill>
          <a:srgbClr val="38627B">
            <a:alpha val="70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 </a:t>
          </a:r>
          <a:endParaRPr lang="ko-KR" altLang="en-US" sz="6500" kern="1200" dirty="0"/>
        </a:p>
      </dsp:txBody>
      <dsp:txXfrm>
        <a:off x="890015" y="822022"/>
        <a:ext cx="2848051" cy="3774621"/>
      </dsp:txXfrm>
    </dsp:sp>
    <dsp:sp modelId="{29CCF89E-2320-4A79-A0B1-CE8111823C98}">
      <dsp:nvSpPr>
        <dsp:cNvPr id="0" name=""/>
        <dsp:cNvSpPr/>
      </dsp:nvSpPr>
      <dsp:spPr>
        <a:xfrm>
          <a:off x="2480914" y="239539"/>
          <a:ext cx="4939588" cy="4939588"/>
        </a:xfrm>
        <a:prstGeom prst="ellipse">
          <a:avLst/>
        </a:prstGeom>
        <a:solidFill>
          <a:srgbClr val="91BAD1">
            <a:alpha val="66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500" kern="1200" dirty="0"/>
        </a:p>
      </dsp:txBody>
      <dsp:txXfrm>
        <a:off x="3882689" y="822022"/>
        <a:ext cx="2848051" cy="3774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169920" cy="481726"/>
          </a:xfrm>
          <a:prstGeom prst="rect">
            <a:avLst/>
          </a:prstGeom>
        </p:spPr>
        <p:txBody>
          <a:bodyPr vert="horz" lIns="96613" tIns="48306" rIns="96613" bIns="48306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9" y="3"/>
            <a:ext cx="3169920" cy="481726"/>
          </a:xfrm>
          <a:prstGeom prst="rect">
            <a:avLst/>
          </a:prstGeom>
        </p:spPr>
        <p:txBody>
          <a:bodyPr vert="horz" lIns="96613" tIns="48306" rIns="96613" bIns="48306" rtlCol="0"/>
          <a:lstStyle>
            <a:lvl1pPr algn="r">
              <a:defRPr sz="1300"/>
            </a:lvl1pPr>
          </a:lstStyle>
          <a:p>
            <a:fld id="{0502DAAF-9C25-499D-826D-FB3BA5E82659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3" tIns="48306" rIns="96613" bIns="4830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9"/>
            <a:ext cx="5852160" cy="3780473"/>
          </a:xfrm>
          <a:prstGeom prst="rect">
            <a:avLst/>
          </a:prstGeom>
        </p:spPr>
        <p:txBody>
          <a:bodyPr vert="horz" lIns="96613" tIns="48306" rIns="96613" bIns="4830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119477"/>
            <a:ext cx="3169920" cy="481725"/>
          </a:xfrm>
          <a:prstGeom prst="rect">
            <a:avLst/>
          </a:prstGeom>
        </p:spPr>
        <p:txBody>
          <a:bodyPr vert="horz" lIns="96613" tIns="48306" rIns="96613" bIns="48306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9" y="9119477"/>
            <a:ext cx="3169920" cy="481725"/>
          </a:xfrm>
          <a:prstGeom prst="rect">
            <a:avLst/>
          </a:prstGeom>
        </p:spPr>
        <p:txBody>
          <a:bodyPr vert="horz" lIns="96613" tIns="48306" rIns="96613" bIns="48306" rtlCol="0" anchor="b"/>
          <a:lstStyle>
            <a:lvl1pPr algn="r">
              <a:defRPr sz="1300"/>
            </a:lvl1pPr>
          </a:lstStyle>
          <a:p>
            <a:fld id="{2F40D43C-75D3-4A0E-88DD-687FF96C1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933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가지 방법 모두 사용했다는 의미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0D43C-75D3-4A0E-88DD-687FF96C13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636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가지 방법 모두 사용했다는 의미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122">
              <a:defRPr/>
            </a:pPr>
            <a:fld id="{2F40D43C-75D3-4A0E-88DD-687FF96C13DA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66122">
                <a:defRPr/>
              </a:pPr>
              <a:t>8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213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0D43C-75D3-4A0E-88DD-687FF96C13D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828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122">
              <a:defRPr/>
            </a:pPr>
            <a:fld id="{2F40D43C-75D3-4A0E-88DD-687FF96C13DA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66122">
                <a:defRPr/>
              </a:pPr>
              <a:t>14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733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981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079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082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335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253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243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402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2622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27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91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28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81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95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3668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268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22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51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80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451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71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758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715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66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microsoft.com/office/2007/relationships/hdphoto" Target="../media/hdphoto5.wdp"/><Relationship Id="rId4" Type="http://schemas.openxmlformats.org/officeDocument/2006/relationships/image" Target="../media/image18.png"/><Relationship Id="rId9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55F77">
                  <a:alpha val="0"/>
                </a:srgbClr>
              </a:gs>
              <a:gs pos="100000">
                <a:schemeClr val="tx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2959" y="620257"/>
            <a:ext cx="4908798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prstClr val="white"/>
                </a:solidFill>
              </a:rPr>
              <a:t>ESC </a:t>
            </a:r>
            <a:r>
              <a:rPr lang="en-US" altLang="ko-KR" sz="3200" b="1" i="1" dirty="0">
                <a:solidFill>
                  <a:prstClr val="white"/>
                </a:solidFill>
              </a:rPr>
              <a:t>FINAL PROJECT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white"/>
                </a:solidFill>
              </a:rPr>
              <a:t>Bankruptcy Classification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2959" y="1909799"/>
            <a:ext cx="1151042" cy="289368"/>
          </a:xfrm>
          <a:prstGeom prst="rect">
            <a:avLst/>
          </a:prstGeom>
          <a:solidFill>
            <a:srgbClr val="569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5</a:t>
            </a:r>
            <a:r>
              <a:rPr lang="ko-KR" altLang="en-US" sz="1200" dirty="0">
                <a:solidFill>
                  <a:prstClr val="white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0" y="5590572"/>
            <a:ext cx="12192000" cy="1267428"/>
          </a:xfrm>
          <a:prstGeom prst="rect">
            <a:avLst/>
          </a:prstGeom>
          <a:solidFill>
            <a:schemeClr val="tx2">
              <a:lumMod val="5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872029"/>
              </p:ext>
            </p:extLst>
          </p:nvPr>
        </p:nvGraphicFramePr>
        <p:xfrm>
          <a:off x="1620502" y="5755511"/>
          <a:ext cx="8875165" cy="937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5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5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5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375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김윤전</a:t>
                      </a:r>
                      <a:endParaRPr lang="ko-KR" altLang="en-US" sz="1050" b="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김내히</a:t>
                      </a:r>
                      <a:endParaRPr lang="ko-KR" altLang="en-US" sz="1050" b="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정재은</a:t>
                      </a:r>
                      <a:endParaRPr lang="ko-KR" altLang="en-US" sz="1050" b="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엄상준</a:t>
                      </a:r>
                      <a:endParaRPr lang="ko-KR" altLang="en-US" sz="1050" b="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홍익선</a:t>
                      </a:r>
                      <a:endParaRPr lang="ko-KR" altLang="en-US" sz="1050" b="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9230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차트 27"/>
          <p:cNvGraphicFramePr/>
          <p:nvPr>
            <p:extLst>
              <p:ext uri="{D42A27DB-BD31-4B8C-83A1-F6EECF244321}">
                <p14:modId xmlns:p14="http://schemas.microsoft.com/office/powerpoint/2010/main" val="1995410077"/>
              </p:ext>
            </p:extLst>
          </p:nvPr>
        </p:nvGraphicFramePr>
        <p:xfrm>
          <a:off x="-580193" y="1601056"/>
          <a:ext cx="6158333" cy="4281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8" name="직사각형 67"/>
          <p:cNvSpPr/>
          <p:nvPr/>
        </p:nvSpPr>
        <p:spPr>
          <a:xfrm>
            <a:off x="2217050" y="3237081"/>
            <a:ext cx="13839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Training Set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80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%</a:t>
            </a:r>
            <a:endParaRPr kumimoji="0" lang="en-US" altLang="ko-KR" sz="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5234757" y="4768309"/>
            <a:ext cx="6678038" cy="747877"/>
            <a:chOff x="1300234" y="4253969"/>
            <a:chExt cx="5979294" cy="74787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1" name="양쪽 모서리가 둥근 사각형 70"/>
            <p:cNvSpPr/>
            <p:nvPr/>
          </p:nvSpPr>
          <p:spPr>
            <a:xfrm>
              <a:off x="1300234" y="4253969"/>
              <a:ext cx="5979294" cy="290676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Check</a:t>
              </a:r>
            </a:p>
          </p:txBody>
        </p:sp>
        <p:sp>
          <p:nvSpPr>
            <p:cNvPr id="72" name="양쪽 모서리가 둥근 사각형 71"/>
            <p:cNvSpPr/>
            <p:nvPr/>
          </p:nvSpPr>
          <p:spPr>
            <a:xfrm>
              <a:off x="1300234" y="4544646"/>
              <a:ext cx="5979294" cy="457200"/>
            </a:xfrm>
            <a:prstGeom prst="round2SameRect">
              <a:avLst>
                <a:gd name="adj1" fmla="val 0"/>
                <a:gd name="adj2" fmla="val 15485"/>
              </a:avLst>
            </a:prstGeom>
            <a:solidFill>
              <a:srgbClr val="2C30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00" b="1" kern="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F1 Score </a:t>
              </a:r>
              <a:r>
                <a:rPr lang="ko-KR" altLang="en-US" sz="1100" b="1" kern="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값은 후에 </a:t>
              </a:r>
              <a:r>
                <a:rPr lang="en-US" altLang="ko-KR" sz="1100" b="1" kern="0" dirty="0">
                  <a:solidFill>
                    <a:srgbClr val="FF0000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Ensemble</a:t>
              </a:r>
              <a:r>
                <a:rPr lang="ko-KR" altLang="en-US" sz="1100" b="1" kern="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에서 가중치에 반영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5" name="원호 74"/>
          <p:cNvSpPr/>
          <p:nvPr/>
        </p:nvSpPr>
        <p:spPr>
          <a:xfrm>
            <a:off x="5693722" y="2004927"/>
            <a:ext cx="1426676" cy="1426676"/>
          </a:xfrm>
          <a:prstGeom prst="arc">
            <a:avLst>
              <a:gd name="adj1" fmla="val 16200000"/>
              <a:gd name="adj2" fmla="val 11077619"/>
            </a:avLst>
          </a:prstGeom>
          <a:ln w="28575">
            <a:solidFill>
              <a:srgbClr val="36607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497FA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234757" y="3616442"/>
            <a:ext cx="2344604" cy="636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355F7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Hyper Parameter Tuning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355F7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GridSearchCV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원호 86"/>
          <p:cNvSpPr/>
          <p:nvPr/>
        </p:nvSpPr>
        <p:spPr>
          <a:xfrm>
            <a:off x="7950233" y="2004927"/>
            <a:ext cx="1426676" cy="1426676"/>
          </a:xfrm>
          <a:prstGeom prst="arc">
            <a:avLst>
              <a:gd name="adj1" fmla="val 16200000"/>
              <a:gd name="adj2" fmla="val 11077619"/>
            </a:avLst>
          </a:prstGeom>
          <a:ln w="28575">
            <a:solidFill>
              <a:srgbClr val="36607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497FA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670855" y="3616442"/>
            <a:ext cx="1985429" cy="636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355F7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Balanced Weight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355F77"/>
                </a:solidFill>
                <a:latin typeface="맑은 고딕" panose="020F0502020204030204"/>
                <a:ea typeface="맑은 고딕" panose="020B0503020000020004" pitchFamily="50" charset="-127"/>
              </a:rPr>
              <a:t>데이터 불균형 해소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0" name="원호 89"/>
          <p:cNvSpPr/>
          <p:nvPr/>
        </p:nvSpPr>
        <p:spPr>
          <a:xfrm>
            <a:off x="10206744" y="2004927"/>
            <a:ext cx="1426676" cy="1426676"/>
          </a:xfrm>
          <a:prstGeom prst="arc">
            <a:avLst>
              <a:gd name="adj1" fmla="val 16200000"/>
              <a:gd name="adj2" fmla="val 11077619"/>
            </a:avLst>
          </a:prstGeom>
          <a:ln w="28575">
            <a:solidFill>
              <a:srgbClr val="36607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497FA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927366" y="3616442"/>
            <a:ext cx="1985429" cy="636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355F7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F1 Score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55F7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Cross Validation Score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D36B11-D057-4564-8F16-C441F9695D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058" y="2304265"/>
            <a:ext cx="828000" cy="82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328661-396F-4BFF-B63A-BCE60BF909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569" y="2304265"/>
            <a:ext cx="828000" cy="82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4CBF76-0B1C-41DD-9DD8-713A55DE1D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080" y="2304265"/>
            <a:ext cx="828000" cy="82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31D996-B677-4722-9AA9-8B74D9AF50E2}"/>
              </a:ext>
            </a:extLst>
          </p:cNvPr>
          <p:cNvSpPr/>
          <p:nvPr/>
        </p:nvSpPr>
        <p:spPr>
          <a:xfrm>
            <a:off x="490311" y="323819"/>
            <a:ext cx="6096000" cy="6632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i="1" dirty="0">
                <a:solidFill>
                  <a:srgbClr val="2C303A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</a:t>
            </a: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. Modeling  </a:t>
            </a:r>
            <a:r>
              <a:rPr kumimoji="0" lang="en-US" altLang="ko-KR" sz="1100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Training</a:t>
            </a:r>
            <a:endParaRPr kumimoji="0" lang="en-US" altLang="ko-KR" sz="2800" b="1" i="1" u="none" strike="noStrike" kern="1200" cap="none" spc="0" normalizeH="0" baseline="0" noProof="0" dirty="0">
              <a:ln>
                <a:noFill/>
              </a:ln>
              <a:solidFill>
                <a:srgbClr val="2C303A"/>
              </a:solidFill>
              <a:effectLst/>
              <a:uLnTx/>
              <a:uFillTx/>
              <a:latin typeface="a아시아헤드2" panose="02020600000000000000" pitchFamily="18" charset="-127"/>
              <a:ea typeface="a아시아헤드2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10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1766437508"/>
              </p:ext>
            </p:extLst>
          </p:nvPr>
        </p:nvGraphicFramePr>
        <p:xfrm>
          <a:off x="217054" y="2366144"/>
          <a:ext cx="4076254" cy="3984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직사각형 5"/>
          <p:cNvSpPr/>
          <p:nvPr/>
        </p:nvSpPr>
        <p:spPr>
          <a:xfrm>
            <a:off x="8930641" y="0"/>
            <a:ext cx="3261360" cy="6858000"/>
          </a:xfrm>
          <a:prstGeom prst="rect">
            <a:avLst/>
          </a:prstGeom>
          <a:solidFill>
            <a:srgbClr val="2C30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100" dirty="0">
              <a:solidFill>
                <a:srgbClr val="57607D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132FD4-E576-4514-8A77-64E7F0CB53B6}"/>
              </a:ext>
            </a:extLst>
          </p:cNvPr>
          <p:cNvGrpSpPr/>
          <p:nvPr/>
        </p:nvGrpSpPr>
        <p:grpSpPr>
          <a:xfrm>
            <a:off x="9035272" y="339442"/>
            <a:ext cx="742924" cy="714086"/>
            <a:chOff x="9873799" y="180958"/>
            <a:chExt cx="1383957" cy="1330238"/>
          </a:xfrm>
        </p:grpSpPr>
        <p:sp>
          <p:nvSpPr>
            <p:cNvPr id="8" name="원호 7"/>
            <p:cNvSpPr/>
            <p:nvPr/>
          </p:nvSpPr>
          <p:spPr>
            <a:xfrm>
              <a:off x="9896202" y="180958"/>
              <a:ext cx="1330238" cy="1330238"/>
            </a:xfrm>
            <a:prstGeom prst="arc">
              <a:avLst>
                <a:gd name="adj1" fmla="val 16200000"/>
                <a:gd name="adj2" fmla="val 11077619"/>
              </a:avLst>
            </a:prstGeom>
            <a:ln w="28575">
              <a:solidFill>
                <a:srgbClr val="7FBBDF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rgbClr val="497FA3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873799" y="615953"/>
              <a:ext cx="1383957" cy="4873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  <a:cs typeface="Aharoni" panose="02010803020104030203" pitchFamily="2" charset="-79"/>
                </a:rPr>
                <a:t>Positive</a:t>
              </a:r>
              <a:endParaRPr lang="en-US" altLang="ko-KR" sz="300" b="1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cs typeface="Aharoni" panose="02010803020104030203" pitchFamily="2" charset="-79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950960" y="1114630"/>
            <a:ext cx="3190240" cy="2497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rgbClr val="7FBBDF"/>
                </a:solidFill>
              </a:rPr>
              <a:t>Attr48 </a:t>
            </a:r>
            <a:r>
              <a:rPr lang="en-US" altLang="ko-KR" sz="1100" dirty="0">
                <a:solidFill>
                  <a:schemeClr val="bg1"/>
                </a:solidFill>
              </a:rPr>
              <a:t>EBITDA (profit on operating activities - depreciation) / total assets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rgbClr val="7FBBDF"/>
                </a:solidFill>
                <a:latin typeface="+mj-lt"/>
                <a:ea typeface="a아시아헤드2" panose="02020600000000000000" pitchFamily="18" charset="-127"/>
              </a:rPr>
              <a:t>Attr49 </a:t>
            </a:r>
            <a:r>
              <a:rPr lang="en-US" altLang="ko-KR" sz="1100" dirty="0">
                <a:solidFill>
                  <a:schemeClr val="bg1"/>
                </a:solidFill>
                <a:latin typeface="+mj-lt"/>
                <a:ea typeface="a아시아헤드2" panose="02020600000000000000" pitchFamily="18" charset="-127"/>
              </a:rPr>
              <a:t>EBITDA (profit on operating activities - depreciation) / sales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rgbClr val="7FBBDF"/>
                </a:solidFill>
                <a:latin typeface="+mj-lt"/>
                <a:ea typeface="a아시아헤드2" panose="02020600000000000000" pitchFamily="18" charset="-127"/>
              </a:rPr>
              <a:t>Attr40 </a:t>
            </a:r>
            <a:r>
              <a:rPr lang="en-US" altLang="ko-KR" sz="1100" dirty="0">
                <a:solidFill>
                  <a:schemeClr val="bg1"/>
                </a:solidFill>
                <a:latin typeface="+mj-lt"/>
                <a:ea typeface="a아시아헤드2" panose="02020600000000000000" pitchFamily="18" charset="-127"/>
              </a:rPr>
              <a:t>(current assets - inventory - receivables) / short-term liabilities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rgbClr val="7FBBDF"/>
                </a:solidFill>
                <a:latin typeface="+mj-lt"/>
                <a:ea typeface="a아시아헤드2" panose="02020600000000000000" pitchFamily="18" charset="-127"/>
              </a:rPr>
              <a:t>Attr36 </a:t>
            </a:r>
            <a:r>
              <a:rPr lang="en-US" altLang="ko-KR" sz="1100" dirty="0">
                <a:solidFill>
                  <a:schemeClr val="bg1"/>
                </a:solidFill>
                <a:latin typeface="+mj-lt"/>
                <a:ea typeface="a아시아헤드2" panose="02020600000000000000" pitchFamily="18" charset="-127"/>
              </a:rPr>
              <a:t>total sales / total assets</a:t>
            </a:r>
            <a:endParaRPr lang="en-US" altLang="ko-KR" sz="1400" dirty="0">
              <a:solidFill>
                <a:schemeClr val="bg1"/>
              </a:solidFill>
              <a:latin typeface="+mj-lt"/>
              <a:ea typeface="a아시아헤드2" panose="02020600000000000000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rgbClr val="7FBBDF"/>
                </a:solidFill>
                <a:latin typeface="+mj-lt"/>
                <a:ea typeface="a아시아헤드2" panose="02020600000000000000" pitchFamily="18" charset="-127"/>
              </a:rPr>
              <a:t>Attr21 </a:t>
            </a:r>
            <a:r>
              <a:rPr lang="en-US" altLang="ko-KR" sz="1100" dirty="0">
                <a:solidFill>
                  <a:schemeClr val="bg1"/>
                </a:solidFill>
                <a:latin typeface="+mj-lt"/>
                <a:ea typeface="a아시아헤드2" panose="02020600000000000000" pitchFamily="18" charset="-127"/>
              </a:rPr>
              <a:t>sales (n) / sales (n-1)</a:t>
            </a:r>
            <a:endParaRPr lang="ko-KR" altLang="en-US" sz="1400" dirty="0">
              <a:solidFill>
                <a:schemeClr val="bg1"/>
              </a:solidFill>
              <a:latin typeface="+mj-lt"/>
              <a:ea typeface="a아시아헤드2" panose="02020600000000000000" pitchFamily="18" charset="-127"/>
            </a:endParaRPr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E275C671-7B3F-437A-A1AF-CBC11DB066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3373859"/>
              </p:ext>
            </p:extLst>
          </p:nvPr>
        </p:nvGraphicFramePr>
        <p:xfrm>
          <a:off x="4548184" y="2366144"/>
          <a:ext cx="4076254" cy="3984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21C4D6A-60EF-462D-B334-D94BB0A88021}"/>
              </a:ext>
            </a:extLst>
          </p:cNvPr>
          <p:cNvSpPr txBox="1"/>
          <p:nvPr/>
        </p:nvSpPr>
        <p:spPr>
          <a:xfrm>
            <a:off x="946626" y="1868612"/>
            <a:ext cx="334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Positive Coefficients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274AFC-FF05-46EC-B0C1-4E3B470BCABB}"/>
              </a:ext>
            </a:extLst>
          </p:cNvPr>
          <p:cNvSpPr txBox="1"/>
          <p:nvPr/>
        </p:nvSpPr>
        <p:spPr>
          <a:xfrm>
            <a:off x="4912970" y="1867240"/>
            <a:ext cx="334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Negative Coefficients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388943-A67A-4898-8390-8665AFBAF820}"/>
              </a:ext>
            </a:extLst>
          </p:cNvPr>
          <p:cNvSpPr/>
          <p:nvPr/>
        </p:nvSpPr>
        <p:spPr>
          <a:xfrm>
            <a:off x="8950960" y="4683744"/>
            <a:ext cx="3190240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Attr23</a:t>
            </a:r>
            <a:r>
              <a:rPr lang="en-US" altLang="ko-KR" sz="1400" b="1" dirty="0">
                <a:solidFill>
                  <a:srgbClr val="7FBBDF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net profit / sales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+mj-lt"/>
                <a:ea typeface="a아시아헤드2" panose="02020600000000000000" pitchFamily="18" charset="-127"/>
              </a:rPr>
              <a:t>Attr4</a:t>
            </a:r>
            <a:r>
              <a:rPr lang="en-US" altLang="ko-KR" sz="1400" b="1" dirty="0">
                <a:solidFill>
                  <a:srgbClr val="7FBBDF"/>
                </a:solidFill>
                <a:latin typeface="+mj-lt"/>
                <a:ea typeface="a아시아헤드2" panose="02020600000000000000" pitchFamily="18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+mj-lt"/>
                <a:ea typeface="a아시아헤드2" panose="02020600000000000000" pitchFamily="18" charset="-127"/>
              </a:rPr>
              <a:t>current assets / short-term liabilities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+mj-lt"/>
                <a:ea typeface="a아시아헤드2" panose="02020600000000000000" pitchFamily="18" charset="-127"/>
              </a:rPr>
              <a:t>Attr56</a:t>
            </a:r>
            <a:r>
              <a:rPr lang="en-US" altLang="ko-KR" sz="1400" b="1" dirty="0">
                <a:solidFill>
                  <a:srgbClr val="7FBBDF"/>
                </a:solidFill>
                <a:latin typeface="+mj-lt"/>
                <a:ea typeface="a아시아헤드2" panose="02020600000000000000" pitchFamily="18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+mj-lt"/>
                <a:ea typeface="a아시아헤드2" panose="02020600000000000000" pitchFamily="18" charset="-127"/>
              </a:rPr>
              <a:t>(sales - cost of products sold) / sales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+mj-lt"/>
                <a:ea typeface="a아시아헤드2" panose="02020600000000000000" pitchFamily="18" charset="-127"/>
              </a:rPr>
              <a:t>Attr18</a:t>
            </a:r>
            <a:r>
              <a:rPr lang="en-US" altLang="ko-KR" sz="1400" b="1" dirty="0">
                <a:solidFill>
                  <a:srgbClr val="7FBBDF"/>
                </a:solidFill>
                <a:latin typeface="+mj-lt"/>
                <a:ea typeface="a아시아헤드2" panose="02020600000000000000" pitchFamily="18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+mj-lt"/>
                <a:ea typeface="a아시아헤드2" panose="02020600000000000000" pitchFamily="18" charset="-127"/>
              </a:rPr>
              <a:t>gross profit / total assets</a:t>
            </a:r>
            <a:endParaRPr lang="en-US" altLang="ko-KR" sz="1400" dirty="0">
              <a:solidFill>
                <a:schemeClr val="bg1"/>
              </a:solidFill>
              <a:latin typeface="+mj-lt"/>
              <a:ea typeface="a아시아헤드2" panose="02020600000000000000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+mj-lt"/>
                <a:ea typeface="a아시아헤드2" panose="02020600000000000000" pitchFamily="18" charset="-127"/>
              </a:rPr>
              <a:t>Attr50</a:t>
            </a:r>
            <a:r>
              <a:rPr lang="en-US" altLang="ko-KR" sz="1400" b="1" dirty="0">
                <a:solidFill>
                  <a:srgbClr val="7FBBDF"/>
                </a:solidFill>
                <a:latin typeface="+mj-lt"/>
                <a:ea typeface="a아시아헤드2" panose="02020600000000000000" pitchFamily="18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+mj-lt"/>
                <a:ea typeface="a아시아헤드2" panose="02020600000000000000" pitchFamily="18" charset="-127"/>
              </a:rPr>
              <a:t>current assets / total liabilities</a:t>
            </a:r>
            <a:endParaRPr lang="ko-KR" altLang="en-US" sz="1400" dirty="0">
              <a:solidFill>
                <a:schemeClr val="bg1"/>
              </a:solidFill>
              <a:latin typeface="+mj-lt"/>
              <a:ea typeface="a아시아헤드2" panose="02020600000000000000" pitchFamily="18" charset="-127"/>
            </a:endParaRPr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0B128D90-345E-435D-A5EB-EDFB0BC49822}"/>
              </a:ext>
            </a:extLst>
          </p:cNvPr>
          <p:cNvSpPr/>
          <p:nvPr/>
        </p:nvSpPr>
        <p:spPr>
          <a:xfrm>
            <a:off x="9047298" y="3860973"/>
            <a:ext cx="714087" cy="714086"/>
          </a:xfrm>
          <a:prstGeom prst="arc">
            <a:avLst>
              <a:gd name="adj1" fmla="val 16200000"/>
              <a:gd name="adj2" fmla="val 11077619"/>
            </a:avLst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497FA3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07CF56D-7AE6-4DB2-AF45-EB17073D1E82}"/>
              </a:ext>
            </a:extLst>
          </p:cNvPr>
          <p:cNvSpPr/>
          <p:nvPr/>
        </p:nvSpPr>
        <p:spPr>
          <a:xfrm>
            <a:off x="8930641" y="4094483"/>
            <a:ext cx="95218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cs typeface="Aharoni" panose="02010803020104030203" pitchFamily="2" charset="-79"/>
              </a:rPr>
              <a:t>Negative</a:t>
            </a:r>
            <a:endParaRPr lang="en-US" altLang="ko-KR" sz="300" b="1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55CBFB-73C6-4987-9FEB-5703F6D9232A}"/>
              </a:ext>
            </a:extLst>
          </p:cNvPr>
          <p:cNvSpPr/>
          <p:nvPr/>
        </p:nvSpPr>
        <p:spPr>
          <a:xfrm>
            <a:off x="490311" y="323819"/>
            <a:ext cx="6096000" cy="10307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i="1" dirty="0">
                <a:solidFill>
                  <a:srgbClr val="2C303A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</a:t>
            </a: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. Modeling  </a:t>
            </a:r>
            <a:r>
              <a:rPr kumimoji="0" lang="en-US" altLang="ko-KR" sz="1100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i="1" dirty="0">
                <a:solidFill>
                  <a:srgbClr val="2C30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Logistic Regression</a:t>
            </a:r>
            <a:endParaRPr kumimoji="0" lang="en-US" altLang="ko-KR" sz="1400" i="1" u="none" strike="noStrike" kern="1200" cap="none" spc="0" normalizeH="0" baseline="0" noProof="0" dirty="0">
              <a:ln>
                <a:noFill/>
              </a:ln>
              <a:solidFill>
                <a:srgbClr val="2C303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8814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30641" y="0"/>
            <a:ext cx="3261360" cy="6858000"/>
          </a:xfrm>
          <a:prstGeom prst="rect">
            <a:avLst/>
          </a:prstGeom>
          <a:solidFill>
            <a:srgbClr val="2C30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57607D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3F0D244-4867-434D-A9C0-D1E24106FF5F}"/>
              </a:ext>
            </a:extLst>
          </p:cNvPr>
          <p:cNvGrpSpPr/>
          <p:nvPr/>
        </p:nvGrpSpPr>
        <p:grpSpPr>
          <a:xfrm>
            <a:off x="9666278" y="226946"/>
            <a:ext cx="1562128" cy="1316130"/>
            <a:chOff x="10023564" y="339442"/>
            <a:chExt cx="847555" cy="714086"/>
          </a:xfrm>
        </p:grpSpPr>
        <p:sp>
          <p:nvSpPr>
            <p:cNvPr id="8" name="원호 7"/>
            <p:cNvSpPr/>
            <p:nvPr/>
          </p:nvSpPr>
          <p:spPr>
            <a:xfrm>
              <a:off x="10081771" y="339442"/>
              <a:ext cx="714087" cy="714086"/>
            </a:xfrm>
            <a:prstGeom prst="arc">
              <a:avLst>
                <a:gd name="adj1" fmla="val 16200000"/>
                <a:gd name="adj2" fmla="val 11077619"/>
              </a:avLst>
            </a:prstGeom>
            <a:ln w="28575">
              <a:solidFill>
                <a:srgbClr val="7FBBDF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497F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023564" y="613040"/>
              <a:ext cx="847555" cy="16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아시아헤드2" panose="02020600000000000000" pitchFamily="18" charset="-127"/>
                  <a:ea typeface="a아시아헤드2" panose="02020600000000000000" pitchFamily="18" charset="-127"/>
                  <a:cs typeface="Aharoni" panose="02010803020104030203" pitchFamily="2" charset="-79"/>
                </a:rPr>
                <a:t>Features</a:t>
              </a:r>
              <a:endParaRPr kumimoji="0" lang="en-US" altLang="ko-KR" sz="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Aharoni" panose="02010803020104030203" pitchFamily="2" charset="-79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950960" y="1780770"/>
            <a:ext cx="3190240" cy="4671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200000"/>
              </a:lnSpc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FBBD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Attr24 </a:t>
            </a:r>
            <a:r>
              <a:rPr lang="en-US" altLang="ko-KR" sz="1100" dirty="0">
                <a:solidFill>
                  <a:prstClr val="white"/>
                </a:solidFill>
              </a:rPr>
              <a:t>gross profit (in 3 years) / total assets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0" algn="just">
              <a:lnSpc>
                <a:spcPct val="200000"/>
              </a:lnSpc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FBBDF"/>
                </a:solidFill>
                <a:effectLst/>
                <a:uLnTx/>
                <a:uFillTx/>
                <a:latin typeface="맑은 고딕" panose="020F0302020204030204"/>
                <a:ea typeface="a아시아헤드2" panose="02020600000000000000" pitchFamily="18" charset="-127"/>
                <a:cs typeface="+mn-cs"/>
              </a:rPr>
              <a:t>Attr27 </a:t>
            </a:r>
            <a:r>
              <a:rPr lang="en-US" altLang="ko-KR" sz="1100" dirty="0">
                <a:solidFill>
                  <a:prstClr val="white"/>
                </a:solidFill>
                <a:latin typeface="맑은 고딕" panose="020F0302020204030204"/>
                <a:ea typeface="a아시아헤드2" panose="02020600000000000000" pitchFamily="18" charset="-127"/>
              </a:rPr>
              <a:t>profit on operating activities / financial expenses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a아시아헤드2" panose="02020600000000000000" pitchFamily="18" charset="-127"/>
              <a:cs typeface="+mn-cs"/>
            </a:endParaRPr>
          </a:p>
          <a:p>
            <a:pPr lvl="0" algn="just">
              <a:lnSpc>
                <a:spcPct val="200000"/>
              </a:lnSpc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FBBDF"/>
                </a:solidFill>
                <a:effectLst/>
                <a:uLnTx/>
                <a:uFillTx/>
                <a:latin typeface="맑은 고딕" panose="020F0302020204030204"/>
                <a:ea typeface="a아시아헤드2" panose="02020600000000000000" pitchFamily="18" charset="-127"/>
                <a:cs typeface="+mn-cs"/>
              </a:rPr>
              <a:t>Attr35 </a:t>
            </a:r>
            <a:r>
              <a:rPr lang="en-US" altLang="ko-KR" sz="1100" dirty="0">
                <a:solidFill>
                  <a:prstClr val="white"/>
                </a:solidFill>
                <a:latin typeface="맑은 고딕" panose="020F0302020204030204"/>
                <a:ea typeface="a아시아헤드2" panose="02020600000000000000" pitchFamily="18" charset="-127"/>
              </a:rPr>
              <a:t>profit on sales / total assets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a아시아헤드2" panose="02020600000000000000" pitchFamily="18" charset="-127"/>
              <a:cs typeface="+mn-cs"/>
            </a:endParaRPr>
          </a:p>
          <a:p>
            <a:pPr lvl="0" algn="just">
              <a:lnSpc>
                <a:spcPct val="200000"/>
              </a:lnSpc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FBBDF"/>
                </a:solidFill>
                <a:effectLst/>
                <a:uLnTx/>
                <a:uFillTx/>
                <a:latin typeface="맑은 고딕" panose="020F0302020204030204"/>
                <a:ea typeface="a아시아헤드2" panose="02020600000000000000" pitchFamily="18" charset="-127"/>
                <a:cs typeface="+mn-cs"/>
              </a:rPr>
              <a:t>Attr38 </a:t>
            </a:r>
            <a:r>
              <a:rPr lang="en-US" altLang="ko-KR" sz="1100" dirty="0">
                <a:solidFill>
                  <a:prstClr val="white"/>
                </a:solidFill>
                <a:latin typeface="맑은 고딕" panose="020F0302020204030204"/>
                <a:ea typeface="a아시아헤드2" panose="02020600000000000000" pitchFamily="18" charset="-127"/>
              </a:rPr>
              <a:t>constant capital / total assets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a아시아헤드2" panose="02020600000000000000" pitchFamily="18" charset="-127"/>
              <a:cs typeface="+mn-cs"/>
            </a:endParaRPr>
          </a:p>
          <a:p>
            <a:pPr lvl="0" algn="just">
              <a:lnSpc>
                <a:spcPct val="200000"/>
              </a:lnSpc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FBBDF"/>
                </a:solidFill>
                <a:effectLst/>
                <a:uLnTx/>
                <a:uFillTx/>
                <a:latin typeface="맑은 고딕" panose="020F0302020204030204"/>
                <a:ea typeface="a아시아헤드2" panose="02020600000000000000" pitchFamily="18" charset="-127"/>
                <a:cs typeface="+mn-cs"/>
              </a:rPr>
              <a:t>Attr12 </a:t>
            </a:r>
            <a:r>
              <a:rPr lang="en-US" altLang="ko-KR" sz="1100" dirty="0">
                <a:solidFill>
                  <a:prstClr val="white"/>
                </a:solidFill>
                <a:latin typeface="맑은 고딕" panose="020F0302020204030204"/>
                <a:ea typeface="a아시아헤드2" panose="02020600000000000000" pitchFamily="18" charset="-127"/>
              </a:rPr>
              <a:t>gross profit / short-term liabilities</a:t>
            </a:r>
          </a:p>
          <a:p>
            <a:pPr lvl="0" algn="just">
              <a:lnSpc>
                <a:spcPct val="200000"/>
              </a:lnSpc>
            </a:pPr>
            <a:r>
              <a:rPr lang="en-US" altLang="ko-KR" sz="1400" b="1" dirty="0">
                <a:solidFill>
                  <a:srgbClr val="7FBBDF"/>
                </a:solidFill>
              </a:rPr>
              <a:t>Attr21 </a:t>
            </a:r>
            <a:r>
              <a:rPr lang="en-US" altLang="ko-KR" sz="1100" dirty="0">
                <a:solidFill>
                  <a:prstClr val="white"/>
                </a:solidFill>
              </a:rPr>
              <a:t>sales (n) / sales (n-1)</a:t>
            </a:r>
          </a:p>
          <a:p>
            <a:pPr lvl="0" algn="just">
              <a:lnSpc>
                <a:spcPct val="200000"/>
              </a:lnSpc>
            </a:pPr>
            <a:r>
              <a:rPr lang="en-US" altLang="ko-KR" sz="1400" b="1" dirty="0">
                <a:solidFill>
                  <a:srgbClr val="7FBBDF"/>
                </a:solidFill>
                <a:latin typeface="맑은 고딕" panose="020F0302020204030204"/>
                <a:ea typeface="a아시아헤드2" panose="02020600000000000000" pitchFamily="18" charset="-127"/>
              </a:rPr>
              <a:t>Attr23 </a:t>
            </a:r>
            <a:r>
              <a:rPr lang="en-US" altLang="ko-KR" sz="1100" dirty="0">
                <a:solidFill>
                  <a:prstClr val="white"/>
                </a:solidFill>
                <a:latin typeface="맑은 고딕" panose="020F0302020204030204"/>
                <a:ea typeface="a아시아헤드2" panose="02020600000000000000" pitchFamily="18" charset="-127"/>
              </a:rPr>
              <a:t>net profit / sales</a:t>
            </a:r>
          </a:p>
          <a:p>
            <a:pPr lvl="0" algn="just">
              <a:lnSpc>
                <a:spcPct val="200000"/>
              </a:lnSpc>
              <a:defRPr/>
            </a:pPr>
            <a:r>
              <a:rPr lang="en-US" altLang="ko-KR" sz="1400" b="1" dirty="0">
                <a:solidFill>
                  <a:srgbClr val="7FBBDF"/>
                </a:solidFill>
                <a:latin typeface="맑은 고딕" panose="020F0302020204030204"/>
                <a:ea typeface="a아시아헤드2" panose="02020600000000000000" pitchFamily="18" charset="-127"/>
              </a:rPr>
              <a:t>Attr18 </a:t>
            </a:r>
            <a:r>
              <a:rPr lang="en-US" altLang="ko-KR" sz="1100" dirty="0">
                <a:solidFill>
                  <a:prstClr val="white"/>
                </a:solidFill>
                <a:latin typeface="맑은 고딕" panose="020F0302020204030204"/>
                <a:ea typeface="a아시아헤드2" panose="02020600000000000000" pitchFamily="18" charset="-127"/>
              </a:rPr>
              <a:t>gross profit / total assets</a:t>
            </a:r>
          </a:p>
          <a:p>
            <a:pPr lvl="0" algn="just">
              <a:lnSpc>
                <a:spcPct val="200000"/>
              </a:lnSpc>
              <a:defRPr/>
            </a:pPr>
            <a:r>
              <a:rPr lang="en-US" altLang="ko-KR" sz="1400" b="1" dirty="0">
                <a:solidFill>
                  <a:srgbClr val="7FBBDF"/>
                </a:solidFill>
                <a:latin typeface="맑은 고딕" panose="020F0302020204030204"/>
                <a:ea typeface="a아시아헤드2" panose="02020600000000000000" pitchFamily="18" charset="-127"/>
              </a:rPr>
              <a:t>Attr29 </a:t>
            </a:r>
            <a:r>
              <a:rPr lang="en-US" altLang="ko-KR" sz="1100" dirty="0">
                <a:solidFill>
                  <a:prstClr val="white"/>
                </a:solidFill>
                <a:latin typeface="맑은 고딕" panose="020F0302020204030204"/>
                <a:ea typeface="a아시아헤드2" panose="02020600000000000000" pitchFamily="18" charset="-127"/>
              </a:rPr>
              <a:t>logarithm of total assets</a:t>
            </a:r>
            <a:endParaRPr lang="en-US" altLang="ko-KR" sz="1400" dirty="0">
              <a:solidFill>
                <a:prstClr val="white"/>
              </a:solidFill>
              <a:latin typeface="맑은 고딕" panose="020F0302020204030204"/>
              <a:ea typeface="a아시아헤드2" panose="02020600000000000000" pitchFamily="18" charset="-127"/>
            </a:endParaRPr>
          </a:p>
          <a:p>
            <a:pPr lvl="0" algn="just">
              <a:lnSpc>
                <a:spcPct val="200000"/>
              </a:lnSpc>
              <a:defRPr/>
            </a:pPr>
            <a:r>
              <a:rPr lang="en-US" altLang="ko-KR" sz="1400" b="1" dirty="0">
                <a:solidFill>
                  <a:srgbClr val="7FBBDF"/>
                </a:solidFill>
                <a:latin typeface="맑은 고딕" panose="020F0302020204030204"/>
                <a:ea typeface="a아시아헤드2" panose="02020600000000000000" pitchFamily="18" charset="-127"/>
              </a:rPr>
              <a:t>Attr51 </a:t>
            </a:r>
            <a:r>
              <a:rPr lang="en-US" altLang="ko-KR" sz="1100" dirty="0">
                <a:solidFill>
                  <a:prstClr val="white"/>
                </a:solidFill>
                <a:latin typeface="맑은 고딕" panose="020F0302020204030204"/>
                <a:ea typeface="a아시아헤드2" panose="02020600000000000000" pitchFamily="18" charset="-127"/>
              </a:rPr>
              <a:t>short-term liabilities / total assets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a아시아헤드2" panose="02020600000000000000" pitchFamily="18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55CBFB-73C6-4987-9FEB-5703F6D9232A}"/>
              </a:ext>
            </a:extLst>
          </p:cNvPr>
          <p:cNvSpPr/>
          <p:nvPr/>
        </p:nvSpPr>
        <p:spPr>
          <a:xfrm>
            <a:off x="490311" y="323819"/>
            <a:ext cx="6096000" cy="10307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2. Modeling  </a:t>
            </a:r>
            <a:r>
              <a:rPr kumimoji="0" lang="en-US" altLang="ko-KR" sz="1100" b="0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Random Forest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7C2872B-508B-4E5E-BEB3-A27B24BD2E85}"/>
              </a:ext>
            </a:extLst>
          </p:cNvPr>
          <p:cNvSpPr txBox="1"/>
          <p:nvPr/>
        </p:nvSpPr>
        <p:spPr>
          <a:xfrm>
            <a:off x="459835" y="2149536"/>
            <a:ext cx="967188" cy="405811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3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Feature</a:t>
            </a:r>
          </a:p>
          <a:p>
            <a:pPr algn="ctr">
              <a:lnSpc>
                <a:spcPct val="150000"/>
              </a:lnSpc>
            </a:pPr>
            <a:r>
              <a:rPr lang="en-US" altLang="ko-KR" spc="3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Importances</a:t>
            </a:r>
            <a:endParaRPr lang="en-US" altLang="ko-KR" spc="3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BD0EDF6B-4588-4250-9784-F0E03F9FDB00}"/>
              </a:ext>
            </a:extLst>
          </p:cNvPr>
          <p:cNvGrpSpPr/>
          <p:nvPr/>
        </p:nvGrpSpPr>
        <p:grpSpPr>
          <a:xfrm>
            <a:off x="1822007" y="1267022"/>
            <a:ext cx="5759622" cy="5452987"/>
            <a:chOff x="1669607" y="1267022"/>
            <a:chExt cx="5759622" cy="5452987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A5AD6090-16FD-4376-A80A-0A05BD5340E7}"/>
                </a:ext>
              </a:extLst>
            </p:cNvPr>
            <p:cNvGrpSpPr/>
            <p:nvPr/>
          </p:nvGrpSpPr>
          <p:grpSpPr>
            <a:xfrm>
              <a:off x="1669607" y="1267022"/>
              <a:ext cx="5759622" cy="5452987"/>
              <a:chOff x="826688" y="1267022"/>
              <a:chExt cx="5759622" cy="5452987"/>
            </a:xfrm>
          </p:grpSpPr>
          <p:sp>
            <p:nvSpPr>
              <p:cNvPr id="42" name="설명선 2(테두리 없음) 93">
                <a:extLst>
                  <a:ext uri="{FF2B5EF4-FFF2-40B4-BE49-F238E27FC236}">
                    <a16:creationId xmlns:a16="http://schemas.microsoft.com/office/drawing/2014/main" id="{9DFEAC14-7770-4DC0-9DAB-B354C11D4CD8}"/>
                  </a:ext>
                </a:extLst>
              </p:cNvPr>
              <p:cNvSpPr/>
              <p:nvPr/>
            </p:nvSpPr>
            <p:spPr>
              <a:xfrm>
                <a:off x="3167049" y="1267022"/>
                <a:ext cx="1233740" cy="358049"/>
              </a:xfrm>
              <a:prstGeom prst="callout2">
                <a:avLst>
                  <a:gd name="adj1" fmla="val 46417"/>
                  <a:gd name="adj2" fmla="val -1123"/>
                  <a:gd name="adj3" fmla="val 46682"/>
                  <a:gd name="adj4" fmla="val -15865"/>
                  <a:gd name="adj5" fmla="val 96538"/>
                  <a:gd name="adj6" fmla="val -50789"/>
                </a:avLst>
              </a:prstGeom>
              <a:noFill/>
              <a:ln>
                <a:solidFill>
                  <a:srgbClr val="FF6600"/>
                </a:solidFill>
                <a:prstDash val="sysDash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ju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0.03</a:t>
                </a:r>
              </a:p>
            </p:txBody>
          </p:sp>
          <p:sp>
            <p:nvSpPr>
              <p:cNvPr id="15" name="모서리가 둥근 직사각형 33">
                <a:extLst>
                  <a:ext uri="{FF2B5EF4-FFF2-40B4-BE49-F238E27FC236}">
                    <a16:creationId xmlns:a16="http://schemas.microsoft.com/office/drawing/2014/main" id="{5018B7AC-5725-4959-AECE-0A15D2A0F152}"/>
                  </a:ext>
                </a:extLst>
              </p:cNvPr>
              <p:cNvSpPr/>
              <p:nvPr/>
            </p:nvSpPr>
            <p:spPr>
              <a:xfrm>
                <a:off x="826688" y="1814282"/>
                <a:ext cx="5759622" cy="207290"/>
              </a:xfrm>
              <a:prstGeom prst="roundRect">
                <a:avLst>
                  <a:gd name="adj" fmla="val 50000"/>
                </a:avLst>
              </a:prstGeom>
              <a:solidFill>
                <a:srgbClr val="81C0E5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모서리가 둥근 직사각형 34">
                <a:extLst>
                  <a:ext uri="{FF2B5EF4-FFF2-40B4-BE49-F238E27FC236}">
                    <a16:creationId xmlns:a16="http://schemas.microsoft.com/office/drawing/2014/main" id="{31A98295-3705-4097-AD65-B52D51AF7504}"/>
                  </a:ext>
                </a:extLst>
              </p:cNvPr>
              <p:cNvSpPr/>
              <p:nvPr/>
            </p:nvSpPr>
            <p:spPr>
              <a:xfrm>
                <a:off x="987968" y="1863926"/>
                <a:ext cx="4486443" cy="103645"/>
              </a:xfrm>
              <a:prstGeom prst="roundRect">
                <a:avLst>
                  <a:gd name="adj" fmla="val 50000"/>
                </a:avLst>
              </a:prstGeom>
              <a:solidFill>
                <a:srgbClr val="38627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CCC269BA-7370-4190-9902-74B99298B913}"/>
                  </a:ext>
                </a:extLst>
              </p:cNvPr>
              <p:cNvSpPr/>
              <p:nvPr/>
            </p:nvSpPr>
            <p:spPr>
              <a:xfrm rot="10800000">
                <a:off x="5397088" y="1634372"/>
                <a:ext cx="199352" cy="97931"/>
              </a:xfrm>
              <a:prstGeom prst="triangle">
                <a:avLst/>
              </a:prstGeom>
              <a:solidFill>
                <a:srgbClr val="3862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3A949EA-38B1-4823-8A4B-F1CF68C45B74}"/>
                  </a:ext>
                </a:extLst>
              </p:cNvPr>
              <p:cNvSpPr/>
              <p:nvPr/>
            </p:nvSpPr>
            <p:spPr>
              <a:xfrm>
                <a:off x="987970" y="1487356"/>
                <a:ext cx="1679702" cy="293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b="1" dirty="0">
                    <a:solidFill>
                      <a:srgbClr val="38627B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Attr24</a:t>
                </a:r>
                <a:endPara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38627B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모서리가 둥근 직사각형 33">
                <a:extLst>
                  <a:ext uri="{FF2B5EF4-FFF2-40B4-BE49-F238E27FC236}">
                    <a16:creationId xmlns:a16="http://schemas.microsoft.com/office/drawing/2014/main" id="{06213261-2524-434C-898A-79DD5D707E92}"/>
                  </a:ext>
                </a:extLst>
              </p:cNvPr>
              <p:cNvSpPr/>
              <p:nvPr/>
            </p:nvSpPr>
            <p:spPr>
              <a:xfrm>
                <a:off x="826688" y="2341939"/>
                <a:ext cx="5759622" cy="207290"/>
              </a:xfrm>
              <a:prstGeom prst="roundRect">
                <a:avLst>
                  <a:gd name="adj" fmla="val 50000"/>
                </a:avLst>
              </a:prstGeom>
              <a:solidFill>
                <a:srgbClr val="81C0E5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6" name="모서리가 둥근 직사각형 34">
                <a:extLst>
                  <a:ext uri="{FF2B5EF4-FFF2-40B4-BE49-F238E27FC236}">
                    <a16:creationId xmlns:a16="http://schemas.microsoft.com/office/drawing/2014/main" id="{13A368D5-F7CD-4681-8951-4AB154159AB6}"/>
                  </a:ext>
                </a:extLst>
              </p:cNvPr>
              <p:cNvSpPr/>
              <p:nvPr/>
            </p:nvSpPr>
            <p:spPr>
              <a:xfrm>
                <a:off x="987968" y="2391584"/>
                <a:ext cx="3240000" cy="98374"/>
              </a:xfrm>
              <a:prstGeom prst="roundRect">
                <a:avLst>
                  <a:gd name="adj" fmla="val 50000"/>
                </a:avLst>
              </a:prstGeom>
              <a:solidFill>
                <a:srgbClr val="38627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7" name="이등변 삼각형 86">
                <a:extLst>
                  <a:ext uri="{FF2B5EF4-FFF2-40B4-BE49-F238E27FC236}">
                    <a16:creationId xmlns:a16="http://schemas.microsoft.com/office/drawing/2014/main" id="{A5B45285-0CD8-4C01-846C-5976E0A95BE7}"/>
                  </a:ext>
                </a:extLst>
              </p:cNvPr>
              <p:cNvSpPr/>
              <p:nvPr/>
            </p:nvSpPr>
            <p:spPr>
              <a:xfrm rot="10800000">
                <a:off x="4128292" y="2162029"/>
                <a:ext cx="199352" cy="97931"/>
              </a:xfrm>
              <a:prstGeom prst="triangle">
                <a:avLst/>
              </a:prstGeom>
              <a:solidFill>
                <a:srgbClr val="3862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2020DE0-2451-4CE1-BC63-E42499E21809}"/>
                  </a:ext>
                </a:extLst>
              </p:cNvPr>
              <p:cNvSpPr/>
              <p:nvPr/>
            </p:nvSpPr>
            <p:spPr>
              <a:xfrm>
                <a:off x="987970" y="2015013"/>
                <a:ext cx="1679702" cy="293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8627B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Attr27</a:t>
                </a:r>
              </a:p>
            </p:txBody>
          </p:sp>
          <p:sp>
            <p:nvSpPr>
              <p:cNvPr id="112" name="모서리가 둥근 직사각형 33">
                <a:extLst>
                  <a:ext uri="{FF2B5EF4-FFF2-40B4-BE49-F238E27FC236}">
                    <a16:creationId xmlns:a16="http://schemas.microsoft.com/office/drawing/2014/main" id="{BEE889DD-95FA-43F9-9265-875301F70681}"/>
                  </a:ext>
                </a:extLst>
              </p:cNvPr>
              <p:cNvSpPr/>
              <p:nvPr/>
            </p:nvSpPr>
            <p:spPr>
              <a:xfrm>
                <a:off x="826688" y="2871038"/>
                <a:ext cx="5759622" cy="207290"/>
              </a:xfrm>
              <a:prstGeom prst="roundRect">
                <a:avLst>
                  <a:gd name="adj" fmla="val 50000"/>
                </a:avLst>
              </a:prstGeom>
              <a:solidFill>
                <a:srgbClr val="81C0E5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3" name="모서리가 둥근 직사각형 34">
                <a:extLst>
                  <a:ext uri="{FF2B5EF4-FFF2-40B4-BE49-F238E27FC236}">
                    <a16:creationId xmlns:a16="http://schemas.microsoft.com/office/drawing/2014/main" id="{B75C96AA-3F32-4951-8B66-1B04244BA2F7}"/>
                  </a:ext>
                </a:extLst>
              </p:cNvPr>
              <p:cNvSpPr/>
              <p:nvPr/>
            </p:nvSpPr>
            <p:spPr>
              <a:xfrm>
                <a:off x="987968" y="2920682"/>
                <a:ext cx="3060000" cy="103645"/>
              </a:xfrm>
              <a:prstGeom prst="roundRect">
                <a:avLst>
                  <a:gd name="adj" fmla="val 50000"/>
                </a:avLst>
              </a:prstGeom>
              <a:solidFill>
                <a:srgbClr val="38627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4" name="이등변 삼각형 113">
                <a:extLst>
                  <a:ext uri="{FF2B5EF4-FFF2-40B4-BE49-F238E27FC236}">
                    <a16:creationId xmlns:a16="http://schemas.microsoft.com/office/drawing/2014/main" id="{3AF3B842-0C45-412E-9CB9-9F0D38716E81}"/>
                  </a:ext>
                </a:extLst>
              </p:cNvPr>
              <p:cNvSpPr/>
              <p:nvPr/>
            </p:nvSpPr>
            <p:spPr>
              <a:xfrm rot="10800000">
                <a:off x="3948292" y="2691128"/>
                <a:ext cx="199352" cy="97931"/>
              </a:xfrm>
              <a:prstGeom prst="triangle">
                <a:avLst/>
              </a:prstGeom>
              <a:solidFill>
                <a:srgbClr val="3862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DCC8CE42-8A96-4001-9746-5BBF774023A8}"/>
                  </a:ext>
                </a:extLst>
              </p:cNvPr>
              <p:cNvSpPr/>
              <p:nvPr/>
            </p:nvSpPr>
            <p:spPr>
              <a:xfrm>
                <a:off x="987970" y="2544112"/>
                <a:ext cx="1679702" cy="293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8627B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Attr35</a:t>
                </a:r>
              </a:p>
            </p:txBody>
          </p:sp>
          <p:sp>
            <p:nvSpPr>
              <p:cNvPr id="128" name="모서리가 둥근 직사각형 33">
                <a:extLst>
                  <a:ext uri="{FF2B5EF4-FFF2-40B4-BE49-F238E27FC236}">
                    <a16:creationId xmlns:a16="http://schemas.microsoft.com/office/drawing/2014/main" id="{E623FE2F-CB3C-4523-B68B-84D195C0DC39}"/>
                  </a:ext>
                </a:extLst>
              </p:cNvPr>
              <p:cNvSpPr/>
              <p:nvPr/>
            </p:nvSpPr>
            <p:spPr>
              <a:xfrm>
                <a:off x="826688" y="3393944"/>
                <a:ext cx="5759622" cy="207290"/>
              </a:xfrm>
              <a:prstGeom prst="roundRect">
                <a:avLst>
                  <a:gd name="adj" fmla="val 50000"/>
                </a:avLst>
              </a:prstGeom>
              <a:solidFill>
                <a:srgbClr val="81C0E5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9" name="모서리가 둥근 직사각형 34">
                <a:extLst>
                  <a:ext uri="{FF2B5EF4-FFF2-40B4-BE49-F238E27FC236}">
                    <a16:creationId xmlns:a16="http://schemas.microsoft.com/office/drawing/2014/main" id="{57A25667-1ACE-4591-A0DE-215EAEAC90C1}"/>
                  </a:ext>
                </a:extLst>
              </p:cNvPr>
              <p:cNvSpPr/>
              <p:nvPr/>
            </p:nvSpPr>
            <p:spPr>
              <a:xfrm>
                <a:off x="987968" y="3443588"/>
                <a:ext cx="2520000" cy="103645"/>
              </a:xfrm>
              <a:prstGeom prst="roundRect">
                <a:avLst>
                  <a:gd name="adj" fmla="val 50000"/>
                </a:avLst>
              </a:prstGeom>
              <a:solidFill>
                <a:srgbClr val="38627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0" name="이등변 삼각형 129">
                <a:extLst>
                  <a:ext uri="{FF2B5EF4-FFF2-40B4-BE49-F238E27FC236}">
                    <a16:creationId xmlns:a16="http://schemas.microsoft.com/office/drawing/2014/main" id="{35308672-FF05-41AB-A7A9-24DE9E457FC3}"/>
                  </a:ext>
                </a:extLst>
              </p:cNvPr>
              <p:cNvSpPr/>
              <p:nvPr/>
            </p:nvSpPr>
            <p:spPr>
              <a:xfrm rot="10800000">
                <a:off x="3408292" y="3214034"/>
                <a:ext cx="199352" cy="97931"/>
              </a:xfrm>
              <a:prstGeom prst="triangle">
                <a:avLst/>
              </a:prstGeom>
              <a:solidFill>
                <a:srgbClr val="3862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01023164-432C-4FA0-9F05-0B9AAB8B1E03}"/>
                  </a:ext>
                </a:extLst>
              </p:cNvPr>
              <p:cNvSpPr/>
              <p:nvPr/>
            </p:nvSpPr>
            <p:spPr>
              <a:xfrm>
                <a:off x="987970" y="3067018"/>
                <a:ext cx="1679702" cy="293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8627B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Attr38</a:t>
                </a:r>
              </a:p>
            </p:txBody>
          </p:sp>
          <p:sp>
            <p:nvSpPr>
              <p:cNvPr id="124" name="모서리가 둥근 직사각형 33">
                <a:extLst>
                  <a:ext uri="{FF2B5EF4-FFF2-40B4-BE49-F238E27FC236}">
                    <a16:creationId xmlns:a16="http://schemas.microsoft.com/office/drawing/2014/main" id="{D22B074C-13FB-4223-9C3C-642868941CDE}"/>
                  </a:ext>
                </a:extLst>
              </p:cNvPr>
              <p:cNvSpPr/>
              <p:nvPr/>
            </p:nvSpPr>
            <p:spPr>
              <a:xfrm>
                <a:off x="826688" y="3921601"/>
                <a:ext cx="5759622" cy="207290"/>
              </a:xfrm>
              <a:prstGeom prst="roundRect">
                <a:avLst>
                  <a:gd name="adj" fmla="val 50000"/>
                </a:avLst>
              </a:prstGeom>
              <a:solidFill>
                <a:srgbClr val="81C0E5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5" name="모서리가 둥근 직사각형 34">
                <a:extLst>
                  <a:ext uri="{FF2B5EF4-FFF2-40B4-BE49-F238E27FC236}">
                    <a16:creationId xmlns:a16="http://schemas.microsoft.com/office/drawing/2014/main" id="{D00B2573-9C58-4E19-9A9A-A1452A4EB85C}"/>
                  </a:ext>
                </a:extLst>
              </p:cNvPr>
              <p:cNvSpPr/>
              <p:nvPr/>
            </p:nvSpPr>
            <p:spPr>
              <a:xfrm>
                <a:off x="987968" y="3971245"/>
                <a:ext cx="2448000" cy="103645"/>
              </a:xfrm>
              <a:prstGeom prst="roundRect">
                <a:avLst>
                  <a:gd name="adj" fmla="val 50000"/>
                </a:avLst>
              </a:prstGeom>
              <a:solidFill>
                <a:srgbClr val="38627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6" name="이등변 삼각형 125">
                <a:extLst>
                  <a:ext uri="{FF2B5EF4-FFF2-40B4-BE49-F238E27FC236}">
                    <a16:creationId xmlns:a16="http://schemas.microsoft.com/office/drawing/2014/main" id="{0CD83904-3D07-48E4-BE67-70EF99241B5C}"/>
                  </a:ext>
                </a:extLst>
              </p:cNvPr>
              <p:cNvSpPr/>
              <p:nvPr/>
            </p:nvSpPr>
            <p:spPr>
              <a:xfrm rot="10800000">
                <a:off x="3315099" y="3741691"/>
                <a:ext cx="199352" cy="97931"/>
              </a:xfrm>
              <a:prstGeom prst="triangle">
                <a:avLst/>
              </a:prstGeom>
              <a:solidFill>
                <a:srgbClr val="3862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A3BD2C16-78A9-44B6-9F47-E35152D4BF60}"/>
                  </a:ext>
                </a:extLst>
              </p:cNvPr>
              <p:cNvSpPr/>
              <p:nvPr/>
            </p:nvSpPr>
            <p:spPr>
              <a:xfrm>
                <a:off x="987970" y="3594675"/>
                <a:ext cx="1679702" cy="293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8627B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Attr12</a:t>
                </a:r>
              </a:p>
            </p:txBody>
          </p:sp>
          <p:sp>
            <p:nvSpPr>
              <p:cNvPr id="120" name="모서리가 둥근 직사각형 33">
                <a:extLst>
                  <a:ext uri="{FF2B5EF4-FFF2-40B4-BE49-F238E27FC236}">
                    <a16:creationId xmlns:a16="http://schemas.microsoft.com/office/drawing/2014/main" id="{A1391EA2-63CF-49A3-80D7-AF1AE995D0BF}"/>
                  </a:ext>
                </a:extLst>
              </p:cNvPr>
              <p:cNvSpPr/>
              <p:nvPr/>
            </p:nvSpPr>
            <p:spPr>
              <a:xfrm>
                <a:off x="826688" y="4450700"/>
                <a:ext cx="5759622" cy="207290"/>
              </a:xfrm>
              <a:prstGeom prst="roundRect">
                <a:avLst>
                  <a:gd name="adj" fmla="val 50000"/>
                </a:avLst>
              </a:prstGeom>
              <a:solidFill>
                <a:srgbClr val="81C0E5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1" name="모서리가 둥근 직사각형 34">
                <a:extLst>
                  <a:ext uri="{FF2B5EF4-FFF2-40B4-BE49-F238E27FC236}">
                    <a16:creationId xmlns:a16="http://schemas.microsoft.com/office/drawing/2014/main" id="{2F090294-00C7-4F09-A7C9-0907D6C86919}"/>
                  </a:ext>
                </a:extLst>
              </p:cNvPr>
              <p:cNvSpPr/>
              <p:nvPr/>
            </p:nvSpPr>
            <p:spPr>
              <a:xfrm>
                <a:off x="987968" y="4500344"/>
                <a:ext cx="1980000" cy="103645"/>
              </a:xfrm>
              <a:prstGeom prst="roundRect">
                <a:avLst>
                  <a:gd name="adj" fmla="val 50000"/>
                </a:avLst>
              </a:prstGeom>
              <a:solidFill>
                <a:srgbClr val="38627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2" name="이등변 삼각형 121">
                <a:extLst>
                  <a:ext uri="{FF2B5EF4-FFF2-40B4-BE49-F238E27FC236}">
                    <a16:creationId xmlns:a16="http://schemas.microsoft.com/office/drawing/2014/main" id="{62EEAD26-FF03-4707-B5D8-B2135F8E8871}"/>
                  </a:ext>
                </a:extLst>
              </p:cNvPr>
              <p:cNvSpPr/>
              <p:nvPr/>
            </p:nvSpPr>
            <p:spPr>
              <a:xfrm rot="10800000">
                <a:off x="2868292" y="4270790"/>
                <a:ext cx="199352" cy="97931"/>
              </a:xfrm>
              <a:prstGeom prst="triangle">
                <a:avLst/>
              </a:prstGeom>
              <a:solidFill>
                <a:srgbClr val="3862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75F8C57E-C02B-4F54-9820-5BAD0CF0DB23}"/>
                  </a:ext>
                </a:extLst>
              </p:cNvPr>
              <p:cNvSpPr/>
              <p:nvPr/>
            </p:nvSpPr>
            <p:spPr>
              <a:xfrm>
                <a:off x="987970" y="4123774"/>
                <a:ext cx="1679702" cy="293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8627B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Attr21</a:t>
                </a:r>
              </a:p>
            </p:txBody>
          </p:sp>
          <p:sp>
            <p:nvSpPr>
              <p:cNvPr id="144" name="모서리가 둥근 직사각형 33">
                <a:extLst>
                  <a:ext uri="{FF2B5EF4-FFF2-40B4-BE49-F238E27FC236}">
                    <a16:creationId xmlns:a16="http://schemas.microsoft.com/office/drawing/2014/main" id="{565565C9-5813-4C71-8351-CDC57B7CC1F4}"/>
                  </a:ext>
                </a:extLst>
              </p:cNvPr>
              <p:cNvSpPr/>
              <p:nvPr/>
            </p:nvSpPr>
            <p:spPr>
              <a:xfrm>
                <a:off x="826688" y="4964308"/>
                <a:ext cx="5759622" cy="207290"/>
              </a:xfrm>
              <a:prstGeom prst="roundRect">
                <a:avLst>
                  <a:gd name="adj" fmla="val 50000"/>
                </a:avLst>
              </a:prstGeom>
              <a:solidFill>
                <a:srgbClr val="81C0E5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5" name="모서리가 둥근 직사각형 34">
                <a:extLst>
                  <a:ext uri="{FF2B5EF4-FFF2-40B4-BE49-F238E27FC236}">
                    <a16:creationId xmlns:a16="http://schemas.microsoft.com/office/drawing/2014/main" id="{6186B5EB-A240-4E8D-9E0D-F07284AA11A3}"/>
                  </a:ext>
                </a:extLst>
              </p:cNvPr>
              <p:cNvSpPr/>
              <p:nvPr/>
            </p:nvSpPr>
            <p:spPr>
              <a:xfrm>
                <a:off x="987968" y="5013952"/>
                <a:ext cx="1872000" cy="103645"/>
              </a:xfrm>
              <a:prstGeom prst="roundRect">
                <a:avLst>
                  <a:gd name="adj" fmla="val 50000"/>
                </a:avLst>
              </a:prstGeom>
              <a:solidFill>
                <a:srgbClr val="38627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6" name="이등변 삼각형 145">
                <a:extLst>
                  <a:ext uri="{FF2B5EF4-FFF2-40B4-BE49-F238E27FC236}">
                    <a16:creationId xmlns:a16="http://schemas.microsoft.com/office/drawing/2014/main" id="{D784CDDD-DD9F-495F-810F-7F911F60757C}"/>
                  </a:ext>
                </a:extLst>
              </p:cNvPr>
              <p:cNvSpPr/>
              <p:nvPr/>
            </p:nvSpPr>
            <p:spPr>
              <a:xfrm rot="10800000">
                <a:off x="2760292" y="4784398"/>
                <a:ext cx="199352" cy="97931"/>
              </a:xfrm>
              <a:prstGeom prst="triangle">
                <a:avLst/>
              </a:prstGeom>
              <a:solidFill>
                <a:srgbClr val="3862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FB63487-FC8E-408C-A9A1-9D2B8B1C07F7}"/>
                  </a:ext>
                </a:extLst>
              </p:cNvPr>
              <p:cNvSpPr/>
              <p:nvPr/>
            </p:nvSpPr>
            <p:spPr>
              <a:xfrm>
                <a:off x="987970" y="4637382"/>
                <a:ext cx="1679702" cy="293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8627B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Attr23</a:t>
                </a:r>
              </a:p>
            </p:txBody>
          </p:sp>
          <p:sp>
            <p:nvSpPr>
              <p:cNvPr id="140" name="모서리가 둥근 직사각형 33">
                <a:extLst>
                  <a:ext uri="{FF2B5EF4-FFF2-40B4-BE49-F238E27FC236}">
                    <a16:creationId xmlns:a16="http://schemas.microsoft.com/office/drawing/2014/main" id="{5D1CFC84-55D3-40EA-8534-F0980F7B4879}"/>
                  </a:ext>
                </a:extLst>
              </p:cNvPr>
              <p:cNvSpPr/>
              <p:nvPr/>
            </p:nvSpPr>
            <p:spPr>
              <a:xfrm>
                <a:off x="826688" y="5491965"/>
                <a:ext cx="5759622" cy="207290"/>
              </a:xfrm>
              <a:prstGeom prst="roundRect">
                <a:avLst>
                  <a:gd name="adj" fmla="val 50000"/>
                </a:avLst>
              </a:prstGeom>
              <a:solidFill>
                <a:srgbClr val="81C0E5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1" name="모서리가 둥근 직사각형 34">
                <a:extLst>
                  <a:ext uri="{FF2B5EF4-FFF2-40B4-BE49-F238E27FC236}">
                    <a16:creationId xmlns:a16="http://schemas.microsoft.com/office/drawing/2014/main" id="{023F74CA-F004-4364-B97C-265847CA04D6}"/>
                  </a:ext>
                </a:extLst>
              </p:cNvPr>
              <p:cNvSpPr/>
              <p:nvPr/>
            </p:nvSpPr>
            <p:spPr>
              <a:xfrm>
                <a:off x="987968" y="5541609"/>
                <a:ext cx="1728000" cy="103645"/>
              </a:xfrm>
              <a:prstGeom prst="roundRect">
                <a:avLst>
                  <a:gd name="adj" fmla="val 50000"/>
                </a:avLst>
              </a:prstGeom>
              <a:solidFill>
                <a:srgbClr val="38627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2" name="이등변 삼각형 141">
                <a:extLst>
                  <a:ext uri="{FF2B5EF4-FFF2-40B4-BE49-F238E27FC236}">
                    <a16:creationId xmlns:a16="http://schemas.microsoft.com/office/drawing/2014/main" id="{23E0E45F-142E-4E80-845B-7E564A5AF280}"/>
                  </a:ext>
                </a:extLst>
              </p:cNvPr>
              <p:cNvSpPr/>
              <p:nvPr/>
            </p:nvSpPr>
            <p:spPr>
              <a:xfrm rot="10800000">
                <a:off x="2580292" y="5312055"/>
                <a:ext cx="199352" cy="97931"/>
              </a:xfrm>
              <a:prstGeom prst="triangle">
                <a:avLst/>
              </a:prstGeom>
              <a:solidFill>
                <a:srgbClr val="3862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2C6C7F40-8D75-4E1A-BDB3-51C8D60FF7D1}"/>
                  </a:ext>
                </a:extLst>
              </p:cNvPr>
              <p:cNvSpPr/>
              <p:nvPr/>
            </p:nvSpPr>
            <p:spPr>
              <a:xfrm>
                <a:off x="987970" y="5165039"/>
                <a:ext cx="1679702" cy="293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8627B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Attr18</a:t>
                </a:r>
              </a:p>
            </p:txBody>
          </p:sp>
          <p:sp>
            <p:nvSpPr>
              <p:cNvPr id="136" name="모서리가 둥근 직사각형 33">
                <a:extLst>
                  <a:ext uri="{FF2B5EF4-FFF2-40B4-BE49-F238E27FC236}">
                    <a16:creationId xmlns:a16="http://schemas.microsoft.com/office/drawing/2014/main" id="{D45B0EAC-B927-456F-B860-82B38B88DBB9}"/>
                  </a:ext>
                </a:extLst>
              </p:cNvPr>
              <p:cNvSpPr/>
              <p:nvPr/>
            </p:nvSpPr>
            <p:spPr>
              <a:xfrm>
                <a:off x="826688" y="6021064"/>
                <a:ext cx="5759622" cy="207290"/>
              </a:xfrm>
              <a:prstGeom prst="roundRect">
                <a:avLst>
                  <a:gd name="adj" fmla="val 50000"/>
                </a:avLst>
              </a:prstGeom>
              <a:solidFill>
                <a:srgbClr val="81C0E5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7" name="모서리가 둥근 직사각형 34">
                <a:extLst>
                  <a:ext uri="{FF2B5EF4-FFF2-40B4-BE49-F238E27FC236}">
                    <a16:creationId xmlns:a16="http://schemas.microsoft.com/office/drawing/2014/main" id="{A1BA0F95-5405-4699-B9A5-CADE51F85EF0}"/>
                  </a:ext>
                </a:extLst>
              </p:cNvPr>
              <p:cNvSpPr/>
              <p:nvPr/>
            </p:nvSpPr>
            <p:spPr>
              <a:xfrm>
                <a:off x="987968" y="6070708"/>
                <a:ext cx="1692000" cy="103645"/>
              </a:xfrm>
              <a:prstGeom prst="roundRect">
                <a:avLst>
                  <a:gd name="adj" fmla="val 50000"/>
                </a:avLst>
              </a:prstGeom>
              <a:solidFill>
                <a:srgbClr val="38627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8" name="이등변 삼각형 137">
                <a:extLst>
                  <a:ext uri="{FF2B5EF4-FFF2-40B4-BE49-F238E27FC236}">
                    <a16:creationId xmlns:a16="http://schemas.microsoft.com/office/drawing/2014/main" id="{7D448B86-594C-4519-93C1-D68FD25673E5}"/>
                  </a:ext>
                </a:extLst>
              </p:cNvPr>
              <p:cNvSpPr/>
              <p:nvPr/>
            </p:nvSpPr>
            <p:spPr>
              <a:xfrm rot="10800000">
                <a:off x="2567996" y="5841154"/>
                <a:ext cx="199352" cy="97931"/>
              </a:xfrm>
              <a:prstGeom prst="triangle">
                <a:avLst/>
              </a:prstGeom>
              <a:solidFill>
                <a:srgbClr val="3862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CA6A7BA0-276C-4890-AB81-4368EEA6AA79}"/>
                  </a:ext>
                </a:extLst>
              </p:cNvPr>
              <p:cNvSpPr/>
              <p:nvPr/>
            </p:nvSpPr>
            <p:spPr>
              <a:xfrm>
                <a:off x="987970" y="5694138"/>
                <a:ext cx="1679702" cy="293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8627B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Attr29</a:t>
                </a:r>
              </a:p>
            </p:txBody>
          </p:sp>
          <p:sp>
            <p:nvSpPr>
              <p:cNvPr id="149" name="모서리가 둥근 직사각형 33">
                <a:extLst>
                  <a:ext uri="{FF2B5EF4-FFF2-40B4-BE49-F238E27FC236}">
                    <a16:creationId xmlns:a16="http://schemas.microsoft.com/office/drawing/2014/main" id="{876FBC0E-C64A-4444-91E0-8F0C08DCA713}"/>
                  </a:ext>
                </a:extLst>
              </p:cNvPr>
              <p:cNvSpPr/>
              <p:nvPr/>
            </p:nvSpPr>
            <p:spPr>
              <a:xfrm>
                <a:off x="826688" y="6512719"/>
                <a:ext cx="5759622" cy="207290"/>
              </a:xfrm>
              <a:prstGeom prst="roundRect">
                <a:avLst>
                  <a:gd name="adj" fmla="val 50000"/>
                </a:avLst>
              </a:prstGeom>
              <a:solidFill>
                <a:srgbClr val="81C0E5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0" name="모서리가 둥근 직사각형 34">
                <a:extLst>
                  <a:ext uri="{FF2B5EF4-FFF2-40B4-BE49-F238E27FC236}">
                    <a16:creationId xmlns:a16="http://schemas.microsoft.com/office/drawing/2014/main" id="{BFC4FC94-6607-42E9-85F2-A6375B1A03FA}"/>
                  </a:ext>
                </a:extLst>
              </p:cNvPr>
              <p:cNvSpPr/>
              <p:nvPr/>
            </p:nvSpPr>
            <p:spPr>
              <a:xfrm>
                <a:off x="987968" y="6562363"/>
                <a:ext cx="1656000" cy="103645"/>
              </a:xfrm>
              <a:prstGeom prst="roundRect">
                <a:avLst>
                  <a:gd name="adj" fmla="val 50000"/>
                </a:avLst>
              </a:prstGeom>
              <a:solidFill>
                <a:srgbClr val="38627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1" name="이등변 삼각형 150">
                <a:extLst>
                  <a:ext uri="{FF2B5EF4-FFF2-40B4-BE49-F238E27FC236}">
                    <a16:creationId xmlns:a16="http://schemas.microsoft.com/office/drawing/2014/main" id="{4D32BFC5-3A21-4B4F-A59B-B3E75C955448}"/>
                  </a:ext>
                </a:extLst>
              </p:cNvPr>
              <p:cNvSpPr/>
              <p:nvPr/>
            </p:nvSpPr>
            <p:spPr>
              <a:xfrm rot="10800000">
                <a:off x="2508292" y="6332809"/>
                <a:ext cx="199352" cy="97931"/>
              </a:xfrm>
              <a:prstGeom prst="triangle">
                <a:avLst/>
              </a:prstGeom>
              <a:solidFill>
                <a:srgbClr val="3862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C6B3253D-BFA3-4EBC-8FDD-F5231E81A8F5}"/>
                  </a:ext>
                </a:extLst>
              </p:cNvPr>
              <p:cNvSpPr/>
              <p:nvPr/>
            </p:nvSpPr>
            <p:spPr>
              <a:xfrm>
                <a:off x="987970" y="6185793"/>
                <a:ext cx="1679702" cy="293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8627B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Attr51</a:t>
                </a: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C27092BB-2A1C-4339-AA79-06D0774B0D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4270" y="1648939"/>
                <a:ext cx="33910" cy="5013090"/>
              </a:xfrm>
              <a:prstGeom prst="line">
                <a:avLst/>
              </a:prstGeom>
              <a:ln w="19050">
                <a:solidFill>
                  <a:srgbClr val="FF66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746FA33-7BC9-494E-BE44-24EF392D8AAD}"/>
                </a:ext>
              </a:extLst>
            </p:cNvPr>
            <p:cNvSpPr txBox="1"/>
            <p:nvPr/>
          </p:nvSpPr>
          <p:spPr>
            <a:xfrm>
              <a:off x="6418695" y="1525018"/>
              <a:ext cx="637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0.113</a:t>
              </a:r>
              <a:endPara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2BB7E35A-2940-409C-981F-FC4BF82CD845}"/>
                </a:ext>
              </a:extLst>
            </p:cNvPr>
            <p:cNvSpPr txBox="1"/>
            <p:nvPr/>
          </p:nvSpPr>
          <p:spPr>
            <a:xfrm>
              <a:off x="5139983" y="2072283"/>
              <a:ext cx="637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0.078</a:t>
              </a:r>
              <a:endPara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B83059C-2B8F-4A76-A384-EA90443EFC04}"/>
                </a:ext>
              </a:extLst>
            </p:cNvPr>
            <p:cNvSpPr txBox="1"/>
            <p:nvPr/>
          </p:nvSpPr>
          <p:spPr>
            <a:xfrm>
              <a:off x="4972105" y="2607197"/>
              <a:ext cx="637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0.068</a:t>
              </a:r>
              <a:endPara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4ED1269-66CD-439A-A683-1A11F7C2D454}"/>
                </a:ext>
              </a:extLst>
            </p:cNvPr>
            <p:cNvSpPr txBox="1"/>
            <p:nvPr/>
          </p:nvSpPr>
          <p:spPr>
            <a:xfrm>
              <a:off x="4420682" y="3125020"/>
              <a:ext cx="637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0.054</a:t>
              </a:r>
              <a:endPara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77D2BB8-8CD4-4FB7-AC2E-519BD82EDE33}"/>
                </a:ext>
              </a:extLst>
            </p:cNvPr>
            <p:cNvSpPr txBox="1"/>
            <p:nvPr/>
          </p:nvSpPr>
          <p:spPr>
            <a:xfrm>
              <a:off x="4316730" y="3652157"/>
              <a:ext cx="637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0.052</a:t>
              </a:r>
              <a:endPara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6B8B5B9-1ADF-495F-9EB0-759A31979220}"/>
                </a:ext>
              </a:extLst>
            </p:cNvPr>
            <p:cNvSpPr txBox="1"/>
            <p:nvPr/>
          </p:nvSpPr>
          <p:spPr>
            <a:xfrm>
              <a:off x="3880939" y="4177894"/>
              <a:ext cx="637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0.044</a:t>
              </a:r>
              <a:endPara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D11E235-B5B0-4B6A-8C80-DC8AE5F9FAC3}"/>
                </a:ext>
              </a:extLst>
            </p:cNvPr>
            <p:cNvSpPr txBox="1"/>
            <p:nvPr/>
          </p:nvSpPr>
          <p:spPr>
            <a:xfrm>
              <a:off x="3780406" y="4707924"/>
              <a:ext cx="637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0.041</a:t>
              </a:r>
              <a:endPara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8D34B36-2497-4E9E-B8B0-824B0CE3C43F}"/>
                </a:ext>
              </a:extLst>
            </p:cNvPr>
            <p:cNvSpPr txBox="1"/>
            <p:nvPr/>
          </p:nvSpPr>
          <p:spPr>
            <a:xfrm>
              <a:off x="3576588" y="5214966"/>
              <a:ext cx="637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0.039</a:t>
              </a:r>
              <a:endPara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2CCE0D2-2E21-4A1B-A9D8-9AD127BB31B3}"/>
                </a:ext>
              </a:extLst>
            </p:cNvPr>
            <p:cNvSpPr txBox="1"/>
            <p:nvPr/>
          </p:nvSpPr>
          <p:spPr>
            <a:xfrm>
              <a:off x="3555504" y="5751619"/>
              <a:ext cx="637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0.037</a:t>
              </a:r>
              <a:endPara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9BF41533-8AE1-405A-9E14-625E11760C0B}"/>
                </a:ext>
              </a:extLst>
            </p:cNvPr>
            <p:cNvSpPr txBox="1"/>
            <p:nvPr/>
          </p:nvSpPr>
          <p:spPr>
            <a:xfrm>
              <a:off x="3506731" y="6254464"/>
              <a:ext cx="637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0.036</a:t>
              </a:r>
              <a:endPara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701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834F22F9-B057-46DF-BFC1-0C63E4EAC333}"/>
              </a:ext>
            </a:extLst>
          </p:cNvPr>
          <p:cNvSpPr/>
          <p:nvPr/>
        </p:nvSpPr>
        <p:spPr>
          <a:xfrm>
            <a:off x="1458765" y="3637843"/>
            <a:ext cx="3007470" cy="27260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200000"/>
              </a:lnSpc>
            </a:pPr>
            <a:endParaRPr lang="en-US" altLang="ko-KR" sz="1100" dirty="0">
              <a:solidFill>
                <a:srgbClr val="84B8D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just">
              <a:lnSpc>
                <a:spcPct val="200000"/>
              </a:lnSpc>
            </a:pPr>
            <a:r>
              <a:rPr lang="en-US" altLang="ko-KR" sz="1100" b="1" dirty="0">
                <a:solidFill>
                  <a:srgbClr val="355F77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X24</a:t>
            </a:r>
            <a:r>
              <a:rPr lang="en-US" altLang="ko-KR" sz="1100" dirty="0">
                <a:solidFill>
                  <a:srgbClr val="84B8D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gross profit(in 3 years) / total assets</a:t>
            </a:r>
          </a:p>
          <a:p>
            <a:pPr lvl="0" algn="just">
              <a:lnSpc>
                <a:spcPct val="200000"/>
              </a:lnSpc>
            </a:pPr>
            <a:r>
              <a:rPr lang="en-US" altLang="ko-KR" sz="1100" b="1" dirty="0">
                <a:solidFill>
                  <a:srgbClr val="355F77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X27</a:t>
            </a:r>
            <a:r>
              <a:rPr lang="en-US" altLang="ko-KR" sz="1100" dirty="0">
                <a:solidFill>
                  <a:srgbClr val="84B8D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profit on operating activities / financial expenses</a:t>
            </a:r>
          </a:p>
          <a:p>
            <a:pPr lvl="0" algn="just">
              <a:lnSpc>
                <a:spcPct val="200000"/>
              </a:lnSpc>
            </a:pPr>
            <a:r>
              <a:rPr lang="en-US" altLang="ko-KR" sz="1100" b="1" dirty="0">
                <a:solidFill>
                  <a:srgbClr val="355F77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X35</a:t>
            </a:r>
            <a:r>
              <a:rPr lang="en-US" altLang="ko-KR" sz="1100" dirty="0">
                <a:solidFill>
                  <a:srgbClr val="84B8D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profit on sales / total assets</a:t>
            </a:r>
          </a:p>
          <a:p>
            <a:pPr lvl="0" algn="just">
              <a:lnSpc>
                <a:spcPct val="200000"/>
              </a:lnSpc>
            </a:pPr>
            <a:r>
              <a:rPr lang="en-US" altLang="ko-KR" sz="1100" b="1" dirty="0">
                <a:solidFill>
                  <a:srgbClr val="355F77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X23</a:t>
            </a:r>
            <a:r>
              <a:rPr lang="en-US" altLang="ko-KR" sz="1100" dirty="0">
                <a:solidFill>
                  <a:srgbClr val="84B8D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net profit / sales</a:t>
            </a:r>
          </a:p>
          <a:p>
            <a:pPr lvl="0" algn="just">
              <a:lnSpc>
                <a:spcPct val="200000"/>
              </a:lnSpc>
            </a:pPr>
            <a:r>
              <a:rPr lang="en-US" altLang="ko-KR" sz="1100" b="1" dirty="0">
                <a:solidFill>
                  <a:srgbClr val="355F77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X18</a:t>
            </a:r>
            <a:r>
              <a:rPr lang="en-US" altLang="ko-KR" sz="1100" dirty="0">
                <a:solidFill>
                  <a:srgbClr val="84B8D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gross profit / total assets</a:t>
            </a:r>
          </a:p>
          <a:p>
            <a:pPr lvl="0" algn="just">
              <a:lnSpc>
                <a:spcPct val="200000"/>
              </a:lnSpc>
            </a:pPr>
            <a:r>
              <a:rPr lang="en-US" altLang="ko-KR" sz="1100" dirty="0">
                <a:solidFill>
                  <a:srgbClr val="84B8D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84B8D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100" dirty="0">
              <a:solidFill>
                <a:srgbClr val="84B8D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자유형 17">
            <a:extLst>
              <a:ext uri="{FF2B5EF4-FFF2-40B4-BE49-F238E27FC236}">
                <a16:creationId xmlns:a16="http://schemas.microsoft.com/office/drawing/2014/main" id="{21F56C57-0CF3-4C6D-9476-C1785C153F99}"/>
              </a:ext>
            </a:extLst>
          </p:cNvPr>
          <p:cNvSpPr/>
          <p:nvPr/>
        </p:nvSpPr>
        <p:spPr>
          <a:xfrm>
            <a:off x="1458765" y="3070681"/>
            <a:ext cx="3007470" cy="716638"/>
          </a:xfrm>
          <a:custGeom>
            <a:avLst/>
            <a:gdLst>
              <a:gd name="connsiteX0" fmla="*/ 0 w 3007470"/>
              <a:gd name="connsiteY0" fmla="*/ 0 h 716638"/>
              <a:gd name="connsiteX1" fmla="*/ 3007470 w 3007470"/>
              <a:gd name="connsiteY1" fmla="*/ 0 h 716638"/>
              <a:gd name="connsiteX2" fmla="*/ 3007470 w 3007470"/>
              <a:gd name="connsiteY2" fmla="*/ 567161 h 716638"/>
              <a:gd name="connsiteX3" fmla="*/ 1644715 w 3007470"/>
              <a:gd name="connsiteY3" fmla="*/ 567161 h 716638"/>
              <a:gd name="connsiteX4" fmla="*/ 1503735 w 3007470"/>
              <a:gd name="connsiteY4" fmla="*/ 716638 h 716638"/>
              <a:gd name="connsiteX5" fmla="*/ 1362755 w 3007470"/>
              <a:gd name="connsiteY5" fmla="*/ 567161 h 716638"/>
              <a:gd name="connsiteX6" fmla="*/ 0 w 3007470"/>
              <a:gd name="connsiteY6" fmla="*/ 567161 h 7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7470" h="716638">
                <a:moveTo>
                  <a:pt x="0" y="0"/>
                </a:moveTo>
                <a:lnTo>
                  <a:pt x="3007470" y="0"/>
                </a:lnTo>
                <a:lnTo>
                  <a:pt x="3007470" y="567161"/>
                </a:lnTo>
                <a:lnTo>
                  <a:pt x="1644715" y="567161"/>
                </a:lnTo>
                <a:lnTo>
                  <a:pt x="1503735" y="716638"/>
                </a:lnTo>
                <a:lnTo>
                  <a:pt x="1362755" y="567161"/>
                </a:lnTo>
                <a:lnTo>
                  <a:pt x="0" y="567161"/>
                </a:lnTo>
                <a:close/>
              </a:path>
            </a:pathLst>
          </a:custGeom>
          <a:solidFill>
            <a:srgbClr val="355F7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0" rtlCol="0" anchor="t" anchorCtr="0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  Profitability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096647C-F291-4D6B-B192-5E9E508594C7}"/>
              </a:ext>
            </a:extLst>
          </p:cNvPr>
          <p:cNvSpPr/>
          <p:nvPr/>
        </p:nvSpPr>
        <p:spPr>
          <a:xfrm>
            <a:off x="4811565" y="3637843"/>
            <a:ext cx="3007470" cy="27260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200000"/>
              </a:lnSpc>
            </a:pPr>
            <a:r>
              <a:rPr lang="en-US" altLang="ko-KR" sz="1100" b="1" dirty="0">
                <a:solidFill>
                  <a:srgbClr val="355F77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X38</a:t>
            </a:r>
            <a:r>
              <a:rPr lang="en-US" altLang="ko-KR" sz="1100" dirty="0">
                <a:solidFill>
                  <a:srgbClr val="84B8D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constant </a:t>
            </a:r>
            <a:r>
              <a:rPr lang="en-US" altLang="ko-KR" sz="11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captial</a:t>
            </a:r>
            <a:r>
              <a:rPr lang="en-US" altLang="ko-KR" sz="11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total assets</a:t>
            </a:r>
          </a:p>
          <a:p>
            <a:pPr lvl="0" algn="just">
              <a:lnSpc>
                <a:spcPct val="200000"/>
              </a:lnSpc>
            </a:pPr>
            <a:r>
              <a:rPr lang="en-US" altLang="ko-KR" sz="1100" b="1" dirty="0">
                <a:solidFill>
                  <a:srgbClr val="355F77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X12</a:t>
            </a:r>
            <a:r>
              <a:rPr lang="en-US" altLang="ko-KR" sz="1100" dirty="0">
                <a:solidFill>
                  <a:srgbClr val="84B8D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gross Profit / Short-term </a:t>
            </a:r>
            <a:r>
              <a:rPr lang="en-US" altLang="ko-KR" sz="11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liabilites</a:t>
            </a:r>
            <a:endParaRPr lang="en-US" altLang="ko-KR" sz="11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just">
              <a:lnSpc>
                <a:spcPct val="200000"/>
              </a:lnSpc>
            </a:pPr>
            <a:r>
              <a:rPr lang="en-US" altLang="ko-KR" sz="1100" b="1" dirty="0">
                <a:solidFill>
                  <a:srgbClr val="355F77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X51</a:t>
            </a:r>
            <a:r>
              <a:rPr lang="en-US" altLang="ko-KR" sz="1100" dirty="0">
                <a:solidFill>
                  <a:srgbClr val="84B8D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short-term liabilities / total assets</a:t>
            </a:r>
          </a:p>
        </p:txBody>
      </p:sp>
      <p:sp>
        <p:nvSpPr>
          <p:cNvPr id="40" name="자유형 19">
            <a:extLst>
              <a:ext uri="{FF2B5EF4-FFF2-40B4-BE49-F238E27FC236}">
                <a16:creationId xmlns:a16="http://schemas.microsoft.com/office/drawing/2014/main" id="{807BE573-7ABC-4114-96DF-9EC76FDDA6D0}"/>
              </a:ext>
            </a:extLst>
          </p:cNvPr>
          <p:cNvSpPr/>
          <p:nvPr/>
        </p:nvSpPr>
        <p:spPr>
          <a:xfrm>
            <a:off x="4811565" y="3070681"/>
            <a:ext cx="3007470" cy="716638"/>
          </a:xfrm>
          <a:custGeom>
            <a:avLst/>
            <a:gdLst>
              <a:gd name="connsiteX0" fmla="*/ 0 w 3007470"/>
              <a:gd name="connsiteY0" fmla="*/ 0 h 716638"/>
              <a:gd name="connsiteX1" fmla="*/ 3007470 w 3007470"/>
              <a:gd name="connsiteY1" fmla="*/ 0 h 716638"/>
              <a:gd name="connsiteX2" fmla="*/ 3007470 w 3007470"/>
              <a:gd name="connsiteY2" fmla="*/ 567161 h 716638"/>
              <a:gd name="connsiteX3" fmla="*/ 1644715 w 3007470"/>
              <a:gd name="connsiteY3" fmla="*/ 567161 h 716638"/>
              <a:gd name="connsiteX4" fmla="*/ 1503735 w 3007470"/>
              <a:gd name="connsiteY4" fmla="*/ 716638 h 716638"/>
              <a:gd name="connsiteX5" fmla="*/ 1362755 w 3007470"/>
              <a:gd name="connsiteY5" fmla="*/ 567161 h 716638"/>
              <a:gd name="connsiteX6" fmla="*/ 0 w 3007470"/>
              <a:gd name="connsiteY6" fmla="*/ 567161 h 7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7470" h="716638">
                <a:moveTo>
                  <a:pt x="0" y="0"/>
                </a:moveTo>
                <a:lnTo>
                  <a:pt x="3007470" y="0"/>
                </a:lnTo>
                <a:lnTo>
                  <a:pt x="3007470" y="567161"/>
                </a:lnTo>
                <a:lnTo>
                  <a:pt x="1644715" y="567161"/>
                </a:lnTo>
                <a:lnTo>
                  <a:pt x="1503735" y="716638"/>
                </a:lnTo>
                <a:lnTo>
                  <a:pt x="1362755" y="567161"/>
                </a:lnTo>
                <a:lnTo>
                  <a:pt x="0" y="567161"/>
                </a:lnTo>
                <a:close/>
              </a:path>
            </a:pathLst>
          </a:custGeom>
          <a:solidFill>
            <a:srgbClr val="355F7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0" rtlCol="0" anchor="t" anchorCtr="0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  </a:t>
            </a:r>
            <a:r>
              <a:rPr lang="en-US" altLang="ko-KR" sz="1600" b="1" dirty="0">
                <a:solidFill>
                  <a:schemeClr val="bg1"/>
                </a:solidFill>
              </a:rPr>
              <a:t>Stability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A897B03-271F-46F3-8862-E1AA97ED4576}"/>
              </a:ext>
            </a:extLst>
          </p:cNvPr>
          <p:cNvSpPr/>
          <p:nvPr/>
        </p:nvSpPr>
        <p:spPr>
          <a:xfrm>
            <a:off x="8164365" y="3637843"/>
            <a:ext cx="3007470" cy="27260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200000"/>
              </a:lnSpc>
            </a:pPr>
            <a:r>
              <a:rPr lang="en-US" altLang="ko-KR" sz="1100" b="1" dirty="0">
                <a:solidFill>
                  <a:srgbClr val="355F77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X21</a:t>
            </a:r>
            <a:r>
              <a:rPr lang="en-US" altLang="ko-KR" sz="1100" dirty="0">
                <a:solidFill>
                  <a:srgbClr val="84B8D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sales (n) / sales(n-1)</a:t>
            </a:r>
          </a:p>
          <a:p>
            <a:pPr lvl="0" algn="just">
              <a:lnSpc>
                <a:spcPct val="200000"/>
              </a:lnSpc>
            </a:pPr>
            <a:r>
              <a:rPr lang="en-US" altLang="ko-KR" sz="1100" b="1" dirty="0">
                <a:solidFill>
                  <a:srgbClr val="355F77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X29</a:t>
            </a:r>
            <a:r>
              <a:rPr lang="en-US" altLang="ko-KR" sz="1100" dirty="0">
                <a:solidFill>
                  <a:srgbClr val="84B8D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logarithm of total assets</a:t>
            </a:r>
          </a:p>
        </p:txBody>
      </p:sp>
      <p:sp>
        <p:nvSpPr>
          <p:cNvPr id="42" name="자유형 21">
            <a:extLst>
              <a:ext uri="{FF2B5EF4-FFF2-40B4-BE49-F238E27FC236}">
                <a16:creationId xmlns:a16="http://schemas.microsoft.com/office/drawing/2014/main" id="{E9DE552D-AC42-4E4B-B395-71C355C2A10F}"/>
              </a:ext>
            </a:extLst>
          </p:cNvPr>
          <p:cNvSpPr/>
          <p:nvPr/>
        </p:nvSpPr>
        <p:spPr>
          <a:xfrm>
            <a:off x="8164365" y="3070681"/>
            <a:ext cx="3007470" cy="716638"/>
          </a:xfrm>
          <a:custGeom>
            <a:avLst/>
            <a:gdLst>
              <a:gd name="connsiteX0" fmla="*/ 0 w 3007470"/>
              <a:gd name="connsiteY0" fmla="*/ 0 h 716638"/>
              <a:gd name="connsiteX1" fmla="*/ 3007470 w 3007470"/>
              <a:gd name="connsiteY1" fmla="*/ 0 h 716638"/>
              <a:gd name="connsiteX2" fmla="*/ 3007470 w 3007470"/>
              <a:gd name="connsiteY2" fmla="*/ 567161 h 716638"/>
              <a:gd name="connsiteX3" fmla="*/ 1644715 w 3007470"/>
              <a:gd name="connsiteY3" fmla="*/ 567161 h 716638"/>
              <a:gd name="connsiteX4" fmla="*/ 1503735 w 3007470"/>
              <a:gd name="connsiteY4" fmla="*/ 716638 h 716638"/>
              <a:gd name="connsiteX5" fmla="*/ 1362755 w 3007470"/>
              <a:gd name="connsiteY5" fmla="*/ 567161 h 716638"/>
              <a:gd name="connsiteX6" fmla="*/ 0 w 3007470"/>
              <a:gd name="connsiteY6" fmla="*/ 567161 h 7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7470" h="716638">
                <a:moveTo>
                  <a:pt x="0" y="0"/>
                </a:moveTo>
                <a:lnTo>
                  <a:pt x="3007470" y="0"/>
                </a:lnTo>
                <a:lnTo>
                  <a:pt x="3007470" y="567161"/>
                </a:lnTo>
                <a:lnTo>
                  <a:pt x="1644715" y="567161"/>
                </a:lnTo>
                <a:lnTo>
                  <a:pt x="1503735" y="716638"/>
                </a:lnTo>
                <a:lnTo>
                  <a:pt x="1362755" y="567161"/>
                </a:lnTo>
                <a:lnTo>
                  <a:pt x="0" y="567161"/>
                </a:lnTo>
                <a:close/>
              </a:path>
            </a:pathLst>
          </a:custGeom>
          <a:solidFill>
            <a:srgbClr val="355F7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0" rtlCol="0" anchor="t" anchorCtr="0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ETC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7F3B6A6-AD47-4CCB-8949-E3EBA6AAD9E0}"/>
              </a:ext>
            </a:extLst>
          </p:cNvPr>
          <p:cNvSpPr/>
          <p:nvPr/>
        </p:nvSpPr>
        <p:spPr>
          <a:xfrm>
            <a:off x="2398399" y="1703935"/>
            <a:ext cx="1128201" cy="1128201"/>
          </a:xfrm>
          <a:prstGeom prst="ellipse">
            <a:avLst/>
          </a:prstGeom>
          <a:solidFill>
            <a:srgbClr val="6FA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27E7492-77D6-4056-A6E7-E984CB039449}"/>
              </a:ext>
            </a:extLst>
          </p:cNvPr>
          <p:cNvSpPr/>
          <p:nvPr/>
        </p:nvSpPr>
        <p:spPr>
          <a:xfrm>
            <a:off x="5722218" y="1703935"/>
            <a:ext cx="1128201" cy="1128201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0DB7B41-EB08-424D-8700-4F036F6D31CA}"/>
              </a:ext>
            </a:extLst>
          </p:cNvPr>
          <p:cNvSpPr/>
          <p:nvPr/>
        </p:nvSpPr>
        <p:spPr>
          <a:xfrm>
            <a:off x="9103999" y="1703935"/>
            <a:ext cx="1128201" cy="1128201"/>
          </a:xfrm>
          <a:prstGeom prst="ellipse">
            <a:avLst/>
          </a:prstGeom>
          <a:solidFill>
            <a:srgbClr val="81C0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8A40FD0-8CD8-4378-8CB0-F027DC3E16F0}"/>
              </a:ext>
            </a:extLst>
          </p:cNvPr>
          <p:cNvSpPr/>
          <p:nvPr/>
        </p:nvSpPr>
        <p:spPr>
          <a:xfrm>
            <a:off x="490311" y="323819"/>
            <a:ext cx="6096000" cy="10307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2. Modeling  </a:t>
            </a:r>
            <a:r>
              <a:rPr kumimoji="0" lang="en-US" altLang="ko-KR" sz="1100" b="0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Random Forest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CFC52B-666E-4B96-8B78-70623C15FD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099" y="1908035"/>
            <a:ext cx="720000" cy="7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AA35B2-B9E3-4B62-96B6-B33CA94ABB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97" y="1908035"/>
            <a:ext cx="720000" cy="7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CC20BD-DB05-4EC5-89DD-45B094DE4D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499" y="190803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31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30641" y="0"/>
            <a:ext cx="3261360" cy="6858000"/>
          </a:xfrm>
          <a:prstGeom prst="rect">
            <a:avLst/>
          </a:prstGeom>
          <a:solidFill>
            <a:srgbClr val="2C30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57607D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3F0D244-4867-434D-A9C0-D1E24106FF5F}"/>
              </a:ext>
            </a:extLst>
          </p:cNvPr>
          <p:cNvGrpSpPr/>
          <p:nvPr/>
        </p:nvGrpSpPr>
        <p:grpSpPr>
          <a:xfrm>
            <a:off x="9666278" y="226946"/>
            <a:ext cx="1562128" cy="1316130"/>
            <a:chOff x="10023564" y="339442"/>
            <a:chExt cx="847555" cy="714086"/>
          </a:xfrm>
        </p:grpSpPr>
        <p:sp>
          <p:nvSpPr>
            <p:cNvPr id="8" name="원호 7"/>
            <p:cNvSpPr/>
            <p:nvPr/>
          </p:nvSpPr>
          <p:spPr>
            <a:xfrm>
              <a:off x="10081771" y="339442"/>
              <a:ext cx="714087" cy="714086"/>
            </a:xfrm>
            <a:prstGeom prst="arc">
              <a:avLst>
                <a:gd name="adj1" fmla="val 16200000"/>
                <a:gd name="adj2" fmla="val 11077619"/>
              </a:avLst>
            </a:prstGeom>
            <a:ln w="28575">
              <a:solidFill>
                <a:srgbClr val="7FBBDF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497F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023564" y="613040"/>
              <a:ext cx="847555" cy="16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아시아헤드2" panose="02020600000000000000" pitchFamily="18" charset="-127"/>
                  <a:ea typeface="a아시아헤드2" panose="02020600000000000000" pitchFamily="18" charset="-127"/>
                  <a:cs typeface="Aharoni" panose="02010803020104030203" pitchFamily="2" charset="-79"/>
                </a:rPr>
                <a:t>Features</a:t>
              </a:r>
              <a:endParaRPr kumimoji="0" lang="en-US" altLang="ko-KR" sz="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Aharoni" panose="02010803020104030203" pitchFamily="2" charset="-79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950960" y="1780770"/>
            <a:ext cx="3190240" cy="4671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200000"/>
              </a:lnSpc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FBBD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Attr21 </a:t>
            </a:r>
            <a:r>
              <a:rPr lang="en-US" altLang="ko-KR" sz="1100" dirty="0">
                <a:solidFill>
                  <a:prstClr val="white"/>
                </a:solidFill>
              </a:rPr>
              <a:t>sales (n) / sales (n-1)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0" algn="just">
              <a:lnSpc>
                <a:spcPct val="200000"/>
              </a:lnSpc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FBBDF"/>
                </a:solidFill>
                <a:effectLst/>
                <a:uLnTx/>
                <a:uFillTx/>
                <a:latin typeface="맑은 고딕" panose="020F0302020204030204"/>
                <a:ea typeface="a아시아헤드2" panose="02020600000000000000" pitchFamily="18" charset="-127"/>
                <a:cs typeface="+mn-cs"/>
              </a:rPr>
              <a:t>Attr24 </a:t>
            </a:r>
            <a:r>
              <a:rPr lang="en-US" altLang="ko-KR" sz="1100" dirty="0">
                <a:solidFill>
                  <a:prstClr val="white"/>
                </a:solidFill>
                <a:latin typeface="맑은 고딕" panose="020F0302020204030204"/>
                <a:ea typeface="a아시아헤드2" panose="02020600000000000000" pitchFamily="18" charset="-127"/>
              </a:rPr>
              <a:t>gross profit (in 3 years) / total assets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a아시아헤드2" panose="02020600000000000000" pitchFamily="18" charset="-127"/>
              <a:cs typeface="+mn-cs"/>
            </a:endParaRPr>
          </a:p>
          <a:p>
            <a:pPr lvl="0" algn="just">
              <a:lnSpc>
                <a:spcPct val="200000"/>
              </a:lnSpc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FBBDF"/>
                </a:solidFill>
                <a:effectLst/>
                <a:uLnTx/>
                <a:uFillTx/>
                <a:latin typeface="맑은 고딕" panose="020F0302020204030204"/>
                <a:ea typeface="a아시아헤드2" panose="02020600000000000000" pitchFamily="18" charset="-127"/>
                <a:cs typeface="+mn-cs"/>
              </a:rPr>
              <a:t>Attr27 </a:t>
            </a:r>
            <a:r>
              <a:rPr lang="en-US" altLang="ko-KR" sz="1100" dirty="0">
                <a:solidFill>
                  <a:prstClr val="white"/>
                </a:solidFill>
                <a:latin typeface="맑은 고딕" panose="020F0302020204030204"/>
                <a:ea typeface="a아시아헤드2" panose="02020600000000000000" pitchFamily="18" charset="-127"/>
              </a:rPr>
              <a:t>profit on operating activities / financial expenses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a아시아헤드2" panose="02020600000000000000" pitchFamily="18" charset="-127"/>
              <a:cs typeface="+mn-cs"/>
            </a:endParaRPr>
          </a:p>
          <a:p>
            <a:pPr lvl="0" algn="just">
              <a:lnSpc>
                <a:spcPct val="200000"/>
              </a:lnSpc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FBBDF"/>
                </a:solidFill>
                <a:effectLst/>
                <a:uLnTx/>
                <a:uFillTx/>
                <a:latin typeface="맑은 고딕" panose="020F0302020204030204"/>
                <a:ea typeface="a아시아헤드2" panose="02020600000000000000" pitchFamily="18" charset="-127"/>
                <a:cs typeface="+mn-cs"/>
              </a:rPr>
              <a:t>Attr35 </a:t>
            </a:r>
            <a:r>
              <a:rPr lang="en-US" altLang="ko-KR" sz="1100" dirty="0">
                <a:solidFill>
                  <a:prstClr val="white"/>
                </a:solidFill>
                <a:latin typeface="맑은 고딕" panose="020F0302020204030204"/>
                <a:ea typeface="a아시아헤드2" panose="02020600000000000000" pitchFamily="18" charset="-127"/>
              </a:rPr>
              <a:t>profit on sales / total assets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a아시아헤드2" panose="02020600000000000000" pitchFamily="18" charset="-127"/>
              <a:cs typeface="+mn-cs"/>
            </a:endParaRPr>
          </a:p>
          <a:p>
            <a:pPr lvl="0" algn="just">
              <a:lnSpc>
                <a:spcPct val="200000"/>
              </a:lnSpc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FBBDF"/>
                </a:solidFill>
                <a:effectLst/>
                <a:uLnTx/>
                <a:uFillTx/>
                <a:latin typeface="맑은 고딕" panose="020F0302020204030204"/>
                <a:ea typeface="a아시아헤드2" panose="02020600000000000000" pitchFamily="18" charset="-127"/>
                <a:cs typeface="+mn-cs"/>
              </a:rPr>
              <a:t>Attr58 </a:t>
            </a:r>
            <a:r>
              <a:rPr lang="en-US" altLang="ko-KR" sz="1100" dirty="0">
                <a:solidFill>
                  <a:prstClr val="white"/>
                </a:solidFill>
                <a:latin typeface="맑은 고딕" panose="020F0302020204030204"/>
                <a:ea typeface="a아시아헤드2" panose="02020600000000000000" pitchFamily="18" charset="-127"/>
              </a:rPr>
              <a:t>total costs /total sales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a아시아헤드2" panose="02020600000000000000" pitchFamily="18" charset="-127"/>
              <a:cs typeface="+mn-cs"/>
            </a:endParaRPr>
          </a:p>
          <a:p>
            <a:pPr lvl="0" algn="just">
              <a:lnSpc>
                <a:spcPct val="200000"/>
              </a:lnSpc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FBBD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Attr12 </a:t>
            </a:r>
            <a:r>
              <a:rPr lang="en-US" altLang="ko-KR" sz="1100" dirty="0">
                <a:solidFill>
                  <a:prstClr val="white"/>
                </a:solidFill>
              </a:rPr>
              <a:t>gross profit / short-term liabilities</a:t>
            </a:r>
          </a:p>
          <a:p>
            <a:pPr lvl="0" algn="just">
              <a:lnSpc>
                <a:spcPct val="200000"/>
              </a:lnSpc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FBBDF"/>
                </a:solidFill>
                <a:effectLst/>
                <a:uLnTx/>
                <a:uFillTx/>
                <a:latin typeface="맑은 고딕" panose="020F0302020204030204"/>
                <a:ea typeface="a아시아헤드2" panose="02020600000000000000" pitchFamily="18" charset="-127"/>
                <a:cs typeface="+mn-cs"/>
              </a:rPr>
              <a:t>Attr36 </a:t>
            </a:r>
            <a:r>
              <a:rPr lang="en-US" altLang="ko-KR" sz="1100" dirty="0">
                <a:solidFill>
                  <a:prstClr val="white"/>
                </a:solidFill>
                <a:latin typeface="맑은 고딕" panose="020F0302020204030204"/>
                <a:ea typeface="a아시아헤드2" panose="02020600000000000000" pitchFamily="18" charset="-127"/>
              </a:rPr>
              <a:t>total sales / total assets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a아시아헤드2" panose="02020600000000000000" pitchFamily="18" charset="-127"/>
              <a:cs typeface="+mn-cs"/>
            </a:endParaRPr>
          </a:p>
          <a:p>
            <a:pPr lvl="0" algn="just">
              <a:lnSpc>
                <a:spcPct val="200000"/>
              </a:lnSpc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FBBDF"/>
                </a:solidFill>
                <a:effectLst/>
                <a:uLnTx/>
                <a:uFillTx/>
                <a:latin typeface="맑은 고딕" panose="020F0302020204030204"/>
                <a:ea typeface="a아시아헤드2" panose="02020600000000000000" pitchFamily="18" charset="-127"/>
                <a:cs typeface="+mn-cs"/>
              </a:rPr>
              <a:t>Attr9 </a:t>
            </a:r>
            <a:r>
              <a:rPr lang="en-US" altLang="ko-KR" sz="1100" dirty="0">
                <a:solidFill>
                  <a:prstClr val="white"/>
                </a:solidFill>
                <a:latin typeface="맑은 고딕" panose="020F0302020204030204"/>
                <a:ea typeface="a아시아헤드2" panose="02020600000000000000" pitchFamily="18" charset="-127"/>
              </a:rPr>
              <a:t>sales / total assets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a아시아헤드2" panose="02020600000000000000" pitchFamily="18" charset="-127"/>
              <a:cs typeface="+mn-cs"/>
            </a:endParaRPr>
          </a:p>
          <a:p>
            <a:pPr lvl="0" algn="just">
              <a:lnSpc>
                <a:spcPct val="200000"/>
              </a:lnSpc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FBBDF"/>
                </a:solidFill>
                <a:effectLst/>
                <a:uLnTx/>
                <a:uFillTx/>
                <a:latin typeface="맑은 고딕" panose="020F0302020204030204"/>
                <a:ea typeface="a아시아헤드2" panose="02020600000000000000" pitchFamily="18" charset="-127"/>
                <a:cs typeface="+mn-cs"/>
              </a:rPr>
              <a:t>Attr18 </a:t>
            </a:r>
            <a:r>
              <a:rPr lang="en-US" altLang="ko-KR" sz="1100" dirty="0">
                <a:solidFill>
                  <a:prstClr val="white"/>
                </a:solidFill>
                <a:latin typeface="맑은 고딕" panose="020F0302020204030204"/>
                <a:ea typeface="a아시아헤드2" panose="02020600000000000000" pitchFamily="18" charset="-127"/>
              </a:rPr>
              <a:t>gross profit / total assets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a아시아헤드2" panose="02020600000000000000" pitchFamily="18" charset="-127"/>
              <a:cs typeface="+mn-cs"/>
            </a:endParaRPr>
          </a:p>
          <a:p>
            <a:pPr lvl="0" algn="just">
              <a:lnSpc>
                <a:spcPct val="200000"/>
              </a:lnSpc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FBBDF"/>
                </a:solidFill>
                <a:effectLst/>
                <a:uLnTx/>
                <a:uFillTx/>
                <a:latin typeface="맑은 고딕" panose="020F0302020204030204"/>
                <a:ea typeface="a아시아헤드2" panose="02020600000000000000" pitchFamily="18" charset="-127"/>
                <a:cs typeface="+mn-cs"/>
              </a:rPr>
              <a:t>Attr23 </a:t>
            </a:r>
            <a:r>
              <a:rPr lang="en-US" altLang="ko-KR" sz="1100" dirty="0">
                <a:solidFill>
                  <a:prstClr val="white"/>
                </a:solidFill>
                <a:latin typeface="맑은 고딕" panose="020F0302020204030204"/>
                <a:ea typeface="a아시아헤드2" panose="02020600000000000000" pitchFamily="18" charset="-127"/>
              </a:rPr>
              <a:t>net profit / sales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a아시아헤드2" panose="02020600000000000000" pitchFamily="18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55CBFB-73C6-4987-9FEB-5703F6D9232A}"/>
              </a:ext>
            </a:extLst>
          </p:cNvPr>
          <p:cNvSpPr/>
          <p:nvPr/>
        </p:nvSpPr>
        <p:spPr>
          <a:xfrm>
            <a:off x="490311" y="323819"/>
            <a:ext cx="4019459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2. Modeling  </a:t>
            </a:r>
            <a:r>
              <a:rPr kumimoji="0" lang="en-US" altLang="ko-KR" sz="1100" b="0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XGBoost</a:t>
            </a:r>
            <a:endParaRPr kumimoji="0" lang="en-US" altLang="ko-KR" sz="1400" b="0" i="1" u="none" strike="noStrike" kern="1200" cap="none" spc="0" normalizeH="0" baseline="0" noProof="0" dirty="0">
              <a:ln>
                <a:noFill/>
              </a:ln>
              <a:solidFill>
                <a:srgbClr val="2C303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7C2872B-508B-4E5E-BEB3-A27B24BD2E85}"/>
              </a:ext>
            </a:extLst>
          </p:cNvPr>
          <p:cNvSpPr txBox="1"/>
          <p:nvPr/>
        </p:nvSpPr>
        <p:spPr>
          <a:xfrm>
            <a:off x="459835" y="2149536"/>
            <a:ext cx="967188" cy="405811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Feature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Importances</a:t>
            </a:r>
            <a:endParaRPr kumimoji="0" lang="en-US" altLang="ko-KR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아시아헤드2" panose="02020600000000000000" pitchFamily="18" charset="-127"/>
              <a:ea typeface="a아시아헤드2" panose="02020600000000000000" pitchFamily="18" charset="-127"/>
              <a:cs typeface="+mn-cs"/>
            </a:endParaRPr>
          </a:p>
        </p:txBody>
      </p:sp>
      <p:sp>
        <p:nvSpPr>
          <p:cNvPr id="42" name="설명선 2(테두리 없음) 93">
            <a:extLst>
              <a:ext uri="{FF2B5EF4-FFF2-40B4-BE49-F238E27FC236}">
                <a16:creationId xmlns:a16="http://schemas.microsoft.com/office/drawing/2014/main" id="{9DFEAC14-7770-4DC0-9DAB-B354C11D4CD8}"/>
              </a:ext>
            </a:extLst>
          </p:cNvPr>
          <p:cNvSpPr/>
          <p:nvPr/>
        </p:nvSpPr>
        <p:spPr>
          <a:xfrm>
            <a:off x="4162368" y="1267022"/>
            <a:ext cx="1233740" cy="358049"/>
          </a:xfrm>
          <a:prstGeom prst="callout2">
            <a:avLst>
              <a:gd name="adj1" fmla="val 46417"/>
              <a:gd name="adj2" fmla="val -1123"/>
              <a:gd name="adj3" fmla="val 46682"/>
              <a:gd name="adj4" fmla="val -15865"/>
              <a:gd name="adj5" fmla="val 96538"/>
              <a:gd name="adj6" fmla="val -50789"/>
            </a:avLst>
          </a:prstGeom>
          <a:noFill/>
          <a:ln>
            <a:solidFill>
              <a:srgbClr val="FF66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0.03</a:t>
            </a:r>
          </a:p>
        </p:txBody>
      </p:sp>
      <p:sp>
        <p:nvSpPr>
          <p:cNvPr id="15" name="모서리가 둥근 직사각형 33">
            <a:extLst>
              <a:ext uri="{FF2B5EF4-FFF2-40B4-BE49-F238E27FC236}">
                <a16:creationId xmlns:a16="http://schemas.microsoft.com/office/drawing/2014/main" id="{5018B7AC-5725-4959-AECE-0A15D2A0F152}"/>
              </a:ext>
            </a:extLst>
          </p:cNvPr>
          <p:cNvSpPr/>
          <p:nvPr/>
        </p:nvSpPr>
        <p:spPr>
          <a:xfrm>
            <a:off x="1822007" y="1814282"/>
            <a:ext cx="5759622" cy="207290"/>
          </a:xfrm>
          <a:prstGeom prst="roundRect">
            <a:avLst>
              <a:gd name="adj" fmla="val 50000"/>
            </a:avLst>
          </a:prstGeom>
          <a:solidFill>
            <a:srgbClr val="81C0E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34">
            <a:extLst>
              <a:ext uri="{FF2B5EF4-FFF2-40B4-BE49-F238E27FC236}">
                <a16:creationId xmlns:a16="http://schemas.microsoft.com/office/drawing/2014/main" id="{31A98295-3705-4097-AD65-B52D51AF7504}"/>
              </a:ext>
            </a:extLst>
          </p:cNvPr>
          <p:cNvSpPr/>
          <p:nvPr/>
        </p:nvSpPr>
        <p:spPr>
          <a:xfrm>
            <a:off x="1983287" y="1863926"/>
            <a:ext cx="3060000" cy="103645"/>
          </a:xfrm>
          <a:prstGeom prst="roundRect">
            <a:avLst>
              <a:gd name="adj" fmla="val 50000"/>
            </a:avLst>
          </a:prstGeom>
          <a:solidFill>
            <a:srgbClr val="38627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CCC269BA-7370-4190-9902-74B99298B913}"/>
              </a:ext>
            </a:extLst>
          </p:cNvPr>
          <p:cNvSpPr/>
          <p:nvPr/>
        </p:nvSpPr>
        <p:spPr>
          <a:xfrm rot="10800000">
            <a:off x="4932523" y="1634372"/>
            <a:ext cx="199352" cy="97931"/>
          </a:xfrm>
          <a:prstGeom prst="triangle">
            <a:avLst/>
          </a:prstGeom>
          <a:solidFill>
            <a:srgbClr val="386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A949EA-38B1-4823-8A4B-F1CF68C45B74}"/>
              </a:ext>
            </a:extLst>
          </p:cNvPr>
          <p:cNvSpPr/>
          <p:nvPr/>
        </p:nvSpPr>
        <p:spPr>
          <a:xfrm>
            <a:off x="1983289" y="1487356"/>
            <a:ext cx="1679702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8627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Attr2</a:t>
            </a:r>
            <a:r>
              <a:rPr lang="en-US" altLang="ko-KR" sz="1000" b="1" dirty="0">
                <a:solidFill>
                  <a:srgbClr val="38627B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38627B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모서리가 둥근 직사각형 33">
            <a:extLst>
              <a:ext uri="{FF2B5EF4-FFF2-40B4-BE49-F238E27FC236}">
                <a16:creationId xmlns:a16="http://schemas.microsoft.com/office/drawing/2014/main" id="{06213261-2524-434C-898A-79DD5D707E92}"/>
              </a:ext>
            </a:extLst>
          </p:cNvPr>
          <p:cNvSpPr/>
          <p:nvPr/>
        </p:nvSpPr>
        <p:spPr>
          <a:xfrm>
            <a:off x="1822007" y="2341939"/>
            <a:ext cx="5759622" cy="207290"/>
          </a:xfrm>
          <a:prstGeom prst="roundRect">
            <a:avLst>
              <a:gd name="adj" fmla="val 50000"/>
            </a:avLst>
          </a:prstGeom>
          <a:solidFill>
            <a:srgbClr val="81C0E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모서리가 둥근 직사각형 34">
            <a:extLst>
              <a:ext uri="{FF2B5EF4-FFF2-40B4-BE49-F238E27FC236}">
                <a16:creationId xmlns:a16="http://schemas.microsoft.com/office/drawing/2014/main" id="{13A368D5-F7CD-4681-8951-4AB154159AB6}"/>
              </a:ext>
            </a:extLst>
          </p:cNvPr>
          <p:cNvSpPr/>
          <p:nvPr/>
        </p:nvSpPr>
        <p:spPr>
          <a:xfrm>
            <a:off x="1983287" y="2391584"/>
            <a:ext cx="2736000" cy="98374"/>
          </a:xfrm>
          <a:prstGeom prst="roundRect">
            <a:avLst>
              <a:gd name="adj" fmla="val 50000"/>
            </a:avLst>
          </a:prstGeom>
          <a:solidFill>
            <a:srgbClr val="38627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이등변 삼각형 86">
            <a:extLst>
              <a:ext uri="{FF2B5EF4-FFF2-40B4-BE49-F238E27FC236}">
                <a16:creationId xmlns:a16="http://schemas.microsoft.com/office/drawing/2014/main" id="{A5B45285-0CD8-4C01-846C-5976E0A95BE7}"/>
              </a:ext>
            </a:extLst>
          </p:cNvPr>
          <p:cNvSpPr/>
          <p:nvPr/>
        </p:nvSpPr>
        <p:spPr>
          <a:xfrm rot="10800000">
            <a:off x="4619357" y="2162029"/>
            <a:ext cx="199352" cy="97931"/>
          </a:xfrm>
          <a:prstGeom prst="triangle">
            <a:avLst/>
          </a:prstGeom>
          <a:solidFill>
            <a:srgbClr val="386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2020DE0-2451-4CE1-BC63-E42499E21809}"/>
              </a:ext>
            </a:extLst>
          </p:cNvPr>
          <p:cNvSpPr/>
          <p:nvPr/>
        </p:nvSpPr>
        <p:spPr>
          <a:xfrm>
            <a:off x="1983289" y="2015013"/>
            <a:ext cx="1679702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8627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Attr24</a:t>
            </a:r>
          </a:p>
        </p:txBody>
      </p:sp>
      <p:sp>
        <p:nvSpPr>
          <p:cNvPr id="112" name="모서리가 둥근 직사각형 33">
            <a:extLst>
              <a:ext uri="{FF2B5EF4-FFF2-40B4-BE49-F238E27FC236}">
                <a16:creationId xmlns:a16="http://schemas.microsoft.com/office/drawing/2014/main" id="{BEE889DD-95FA-43F9-9265-875301F70681}"/>
              </a:ext>
            </a:extLst>
          </p:cNvPr>
          <p:cNvSpPr/>
          <p:nvPr/>
        </p:nvSpPr>
        <p:spPr>
          <a:xfrm>
            <a:off x="1822007" y="2871038"/>
            <a:ext cx="5759622" cy="207290"/>
          </a:xfrm>
          <a:prstGeom prst="roundRect">
            <a:avLst>
              <a:gd name="adj" fmla="val 50000"/>
            </a:avLst>
          </a:prstGeom>
          <a:solidFill>
            <a:srgbClr val="81C0E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모서리가 둥근 직사각형 34">
            <a:extLst>
              <a:ext uri="{FF2B5EF4-FFF2-40B4-BE49-F238E27FC236}">
                <a16:creationId xmlns:a16="http://schemas.microsoft.com/office/drawing/2014/main" id="{B75C96AA-3F32-4951-8B66-1B04244BA2F7}"/>
              </a:ext>
            </a:extLst>
          </p:cNvPr>
          <p:cNvSpPr/>
          <p:nvPr/>
        </p:nvSpPr>
        <p:spPr>
          <a:xfrm>
            <a:off x="1983287" y="2920682"/>
            <a:ext cx="2412000" cy="103645"/>
          </a:xfrm>
          <a:prstGeom prst="roundRect">
            <a:avLst>
              <a:gd name="adj" fmla="val 50000"/>
            </a:avLst>
          </a:prstGeom>
          <a:solidFill>
            <a:srgbClr val="38627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3AF3B842-0C45-412E-9CB9-9F0D38716E81}"/>
              </a:ext>
            </a:extLst>
          </p:cNvPr>
          <p:cNvSpPr/>
          <p:nvPr/>
        </p:nvSpPr>
        <p:spPr>
          <a:xfrm rot="10800000">
            <a:off x="4293601" y="2691128"/>
            <a:ext cx="199352" cy="97931"/>
          </a:xfrm>
          <a:prstGeom prst="triangle">
            <a:avLst/>
          </a:prstGeom>
          <a:solidFill>
            <a:srgbClr val="386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CC8CE42-8A96-4001-9746-5BBF774023A8}"/>
              </a:ext>
            </a:extLst>
          </p:cNvPr>
          <p:cNvSpPr/>
          <p:nvPr/>
        </p:nvSpPr>
        <p:spPr>
          <a:xfrm>
            <a:off x="1983289" y="2544112"/>
            <a:ext cx="1679702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8627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Attr27</a:t>
            </a:r>
          </a:p>
        </p:txBody>
      </p:sp>
      <p:sp>
        <p:nvSpPr>
          <p:cNvPr id="128" name="모서리가 둥근 직사각형 33">
            <a:extLst>
              <a:ext uri="{FF2B5EF4-FFF2-40B4-BE49-F238E27FC236}">
                <a16:creationId xmlns:a16="http://schemas.microsoft.com/office/drawing/2014/main" id="{E623FE2F-CB3C-4523-B68B-84D195C0DC39}"/>
              </a:ext>
            </a:extLst>
          </p:cNvPr>
          <p:cNvSpPr/>
          <p:nvPr/>
        </p:nvSpPr>
        <p:spPr>
          <a:xfrm>
            <a:off x="1822007" y="3393944"/>
            <a:ext cx="5759622" cy="207290"/>
          </a:xfrm>
          <a:prstGeom prst="roundRect">
            <a:avLst>
              <a:gd name="adj" fmla="val 50000"/>
            </a:avLst>
          </a:prstGeom>
          <a:solidFill>
            <a:srgbClr val="81C0E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9" name="모서리가 둥근 직사각형 34">
            <a:extLst>
              <a:ext uri="{FF2B5EF4-FFF2-40B4-BE49-F238E27FC236}">
                <a16:creationId xmlns:a16="http://schemas.microsoft.com/office/drawing/2014/main" id="{57A25667-1ACE-4591-A0DE-215EAEAC90C1}"/>
              </a:ext>
            </a:extLst>
          </p:cNvPr>
          <p:cNvSpPr/>
          <p:nvPr/>
        </p:nvSpPr>
        <p:spPr>
          <a:xfrm>
            <a:off x="1983287" y="3443588"/>
            <a:ext cx="2340000" cy="103645"/>
          </a:xfrm>
          <a:prstGeom prst="roundRect">
            <a:avLst>
              <a:gd name="adj" fmla="val 50000"/>
            </a:avLst>
          </a:prstGeom>
          <a:solidFill>
            <a:srgbClr val="38627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0" name="이등변 삼각형 129">
            <a:extLst>
              <a:ext uri="{FF2B5EF4-FFF2-40B4-BE49-F238E27FC236}">
                <a16:creationId xmlns:a16="http://schemas.microsoft.com/office/drawing/2014/main" id="{35308672-FF05-41AB-A7A9-24DE9E457FC3}"/>
              </a:ext>
            </a:extLst>
          </p:cNvPr>
          <p:cNvSpPr/>
          <p:nvPr/>
        </p:nvSpPr>
        <p:spPr>
          <a:xfrm rot="10800000">
            <a:off x="4205710" y="3214034"/>
            <a:ext cx="199352" cy="97931"/>
          </a:xfrm>
          <a:prstGeom prst="triangle">
            <a:avLst/>
          </a:prstGeom>
          <a:solidFill>
            <a:srgbClr val="386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01023164-432C-4FA0-9F05-0B9AAB8B1E03}"/>
              </a:ext>
            </a:extLst>
          </p:cNvPr>
          <p:cNvSpPr/>
          <p:nvPr/>
        </p:nvSpPr>
        <p:spPr>
          <a:xfrm>
            <a:off x="1983289" y="3067018"/>
            <a:ext cx="1679702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8627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Attr35</a:t>
            </a:r>
          </a:p>
        </p:txBody>
      </p:sp>
      <p:sp>
        <p:nvSpPr>
          <p:cNvPr id="124" name="모서리가 둥근 직사각형 33">
            <a:extLst>
              <a:ext uri="{FF2B5EF4-FFF2-40B4-BE49-F238E27FC236}">
                <a16:creationId xmlns:a16="http://schemas.microsoft.com/office/drawing/2014/main" id="{D22B074C-13FB-4223-9C3C-642868941CDE}"/>
              </a:ext>
            </a:extLst>
          </p:cNvPr>
          <p:cNvSpPr/>
          <p:nvPr/>
        </p:nvSpPr>
        <p:spPr>
          <a:xfrm>
            <a:off x="1822007" y="3921601"/>
            <a:ext cx="5759622" cy="207290"/>
          </a:xfrm>
          <a:prstGeom prst="roundRect">
            <a:avLst>
              <a:gd name="adj" fmla="val 50000"/>
            </a:avLst>
          </a:prstGeom>
          <a:solidFill>
            <a:srgbClr val="81C0E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5" name="모서리가 둥근 직사각형 34">
            <a:extLst>
              <a:ext uri="{FF2B5EF4-FFF2-40B4-BE49-F238E27FC236}">
                <a16:creationId xmlns:a16="http://schemas.microsoft.com/office/drawing/2014/main" id="{D00B2573-9C58-4E19-9A9A-A1452A4EB85C}"/>
              </a:ext>
            </a:extLst>
          </p:cNvPr>
          <p:cNvSpPr/>
          <p:nvPr/>
        </p:nvSpPr>
        <p:spPr>
          <a:xfrm>
            <a:off x="1983287" y="3971245"/>
            <a:ext cx="2268000" cy="103645"/>
          </a:xfrm>
          <a:prstGeom prst="roundRect">
            <a:avLst>
              <a:gd name="adj" fmla="val 50000"/>
            </a:avLst>
          </a:prstGeom>
          <a:solidFill>
            <a:srgbClr val="38627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6" name="이등변 삼각형 125">
            <a:extLst>
              <a:ext uri="{FF2B5EF4-FFF2-40B4-BE49-F238E27FC236}">
                <a16:creationId xmlns:a16="http://schemas.microsoft.com/office/drawing/2014/main" id="{0CD83904-3D07-48E4-BE67-70EF99241B5C}"/>
              </a:ext>
            </a:extLst>
          </p:cNvPr>
          <p:cNvSpPr/>
          <p:nvPr/>
        </p:nvSpPr>
        <p:spPr>
          <a:xfrm rot="10800000">
            <a:off x="4141645" y="3741691"/>
            <a:ext cx="199352" cy="97931"/>
          </a:xfrm>
          <a:prstGeom prst="triangle">
            <a:avLst/>
          </a:prstGeom>
          <a:solidFill>
            <a:srgbClr val="386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3BD2C16-78A9-44B6-9F47-E35152D4BF60}"/>
              </a:ext>
            </a:extLst>
          </p:cNvPr>
          <p:cNvSpPr/>
          <p:nvPr/>
        </p:nvSpPr>
        <p:spPr>
          <a:xfrm>
            <a:off x="1983289" y="3594675"/>
            <a:ext cx="1679702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8627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Attr58</a:t>
            </a:r>
          </a:p>
        </p:txBody>
      </p:sp>
      <p:sp>
        <p:nvSpPr>
          <p:cNvPr id="120" name="모서리가 둥근 직사각형 33">
            <a:extLst>
              <a:ext uri="{FF2B5EF4-FFF2-40B4-BE49-F238E27FC236}">
                <a16:creationId xmlns:a16="http://schemas.microsoft.com/office/drawing/2014/main" id="{A1391EA2-63CF-49A3-80D7-AF1AE995D0BF}"/>
              </a:ext>
            </a:extLst>
          </p:cNvPr>
          <p:cNvSpPr/>
          <p:nvPr/>
        </p:nvSpPr>
        <p:spPr>
          <a:xfrm>
            <a:off x="1822007" y="4450700"/>
            <a:ext cx="5759622" cy="207290"/>
          </a:xfrm>
          <a:prstGeom prst="roundRect">
            <a:avLst>
              <a:gd name="adj" fmla="val 50000"/>
            </a:avLst>
          </a:prstGeom>
          <a:solidFill>
            <a:srgbClr val="81C0E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1" name="모서리가 둥근 직사각형 34">
            <a:extLst>
              <a:ext uri="{FF2B5EF4-FFF2-40B4-BE49-F238E27FC236}">
                <a16:creationId xmlns:a16="http://schemas.microsoft.com/office/drawing/2014/main" id="{2F090294-00C7-4F09-A7C9-0907D6C86919}"/>
              </a:ext>
            </a:extLst>
          </p:cNvPr>
          <p:cNvSpPr/>
          <p:nvPr/>
        </p:nvSpPr>
        <p:spPr>
          <a:xfrm>
            <a:off x="1983287" y="4500344"/>
            <a:ext cx="2232000" cy="103645"/>
          </a:xfrm>
          <a:prstGeom prst="roundRect">
            <a:avLst>
              <a:gd name="adj" fmla="val 50000"/>
            </a:avLst>
          </a:prstGeom>
          <a:solidFill>
            <a:srgbClr val="38627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이등변 삼각형 121">
            <a:extLst>
              <a:ext uri="{FF2B5EF4-FFF2-40B4-BE49-F238E27FC236}">
                <a16:creationId xmlns:a16="http://schemas.microsoft.com/office/drawing/2014/main" id="{62EEAD26-FF03-4707-B5D8-B2135F8E8871}"/>
              </a:ext>
            </a:extLst>
          </p:cNvPr>
          <p:cNvSpPr/>
          <p:nvPr/>
        </p:nvSpPr>
        <p:spPr>
          <a:xfrm rot="10800000">
            <a:off x="4117744" y="4270790"/>
            <a:ext cx="199352" cy="97931"/>
          </a:xfrm>
          <a:prstGeom prst="triangle">
            <a:avLst/>
          </a:prstGeom>
          <a:solidFill>
            <a:srgbClr val="386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5F8C57E-C02B-4F54-9820-5BAD0CF0DB23}"/>
              </a:ext>
            </a:extLst>
          </p:cNvPr>
          <p:cNvSpPr/>
          <p:nvPr/>
        </p:nvSpPr>
        <p:spPr>
          <a:xfrm>
            <a:off x="1983289" y="4123774"/>
            <a:ext cx="1679702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8627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Attr12</a:t>
            </a:r>
          </a:p>
        </p:txBody>
      </p:sp>
      <p:sp>
        <p:nvSpPr>
          <p:cNvPr id="144" name="모서리가 둥근 직사각형 33">
            <a:extLst>
              <a:ext uri="{FF2B5EF4-FFF2-40B4-BE49-F238E27FC236}">
                <a16:creationId xmlns:a16="http://schemas.microsoft.com/office/drawing/2014/main" id="{565565C9-5813-4C71-8351-CDC57B7CC1F4}"/>
              </a:ext>
            </a:extLst>
          </p:cNvPr>
          <p:cNvSpPr/>
          <p:nvPr/>
        </p:nvSpPr>
        <p:spPr>
          <a:xfrm>
            <a:off x="1822007" y="4964308"/>
            <a:ext cx="5759622" cy="207290"/>
          </a:xfrm>
          <a:prstGeom prst="roundRect">
            <a:avLst>
              <a:gd name="adj" fmla="val 50000"/>
            </a:avLst>
          </a:prstGeom>
          <a:solidFill>
            <a:srgbClr val="81C0E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5" name="모서리가 둥근 직사각형 34">
            <a:extLst>
              <a:ext uri="{FF2B5EF4-FFF2-40B4-BE49-F238E27FC236}">
                <a16:creationId xmlns:a16="http://schemas.microsoft.com/office/drawing/2014/main" id="{6186B5EB-A240-4E8D-9E0D-F07284AA11A3}"/>
              </a:ext>
            </a:extLst>
          </p:cNvPr>
          <p:cNvSpPr/>
          <p:nvPr/>
        </p:nvSpPr>
        <p:spPr>
          <a:xfrm>
            <a:off x="1983287" y="5013952"/>
            <a:ext cx="2088000" cy="103645"/>
          </a:xfrm>
          <a:prstGeom prst="roundRect">
            <a:avLst>
              <a:gd name="adj" fmla="val 50000"/>
            </a:avLst>
          </a:prstGeom>
          <a:solidFill>
            <a:srgbClr val="38627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D784CDDD-DD9F-495F-810F-7F911F60757C}"/>
              </a:ext>
            </a:extLst>
          </p:cNvPr>
          <p:cNvSpPr/>
          <p:nvPr/>
        </p:nvSpPr>
        <p:spPr>
          <a:xfrm rot="10800000">
            <a:off x="3964449" y="4784398"/>
            <a:ext cx="199352" cy="97931"/>
          </a:xfrm>
          <a:prstGeom prst="triangle">
            <a:avLst/>
          </a:prstGeom>
          <a:solidFill>
            <a:srgbClr val="386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FB63487-FC8E-408C-A9A1-9D2B8B1C07F7}"/>
              </a:ext>
            </a:extLst>
          </p:cNvPr>
          <p:cNvSpPr/>
          <p:nvPr/>
        </p:nvSpPr>
        <p:spPr>
          <a:xfrm>
            <a:off x="1983289" y="4637382"/>
            <a:ext cx="1679702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8627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Attr36</a:t>
            </a:r>
          </a:p>
        </p:txBody>
      </p:sp>
      <p:sp>
        <p:nvSpPr>
          <p:cNvPr id="140" name="모서리가 둥근 직사각형 33">
            <a:extLst>
              <a:ext uri="{FF2B5EF4-FFF2-40B4-BE49-F238E27FC236}">
                <a16:creationId xmlns:a16="http://schemas.microsoft.com/office/drawing/2014/main" id="{5D1CFC84-55D3-40EA-8534-F0980F7B4879}"/>
              </a:ext>
            </a:extLst>
          </p:cNvPr>
          <p:cNvSpPr/>
          <p:nvPr/>
        </p:nvSpPr>
        <p:spPr>
          <a:xfrm>
            <a:off x="1822007" y="5491965"/>
            <a:ext cx="5759622" cy="207290"/>
          </a:xfrm>
          <a:prstGeom prst="roundRect">
            <a:avLst>
              <a:gd name="adj" fmla="val 50000"/>
            </a:avLst>
          </a:prstGeom>
          <a:solidFill>
            <a:srgbClr val="81C0E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1" name="모서리가 둥근 직사각형 34">
            <a:extLst>
              <a:ext uri="{FF2B5EF4-FFF2-40B4-BE49-F238E27FC236}">
                <a16:creationId xmlns:a16="http://schemas.microsoft.com/office/drawing/2014/main" id="{023F74CA-F004-4364-B97C-265847CA04D6}"/>
              </a:ext>
            </a:extLst>
          </p:cNvPr>
          <p:cNvSpPr/>
          <p:nvPr/>
        </p:nvSpPr>
        <p:spPr>
          <a:xfrm>
            <a:off x="1983287" y="5541609"/>
            <a:ext cx="1980000" cy="103645"/>
          </a:xfrm>
          <a:prstGeom prst="roundRect">
            <a:avLst>
              <a:gd name="adj" fmla="val 50000"/>
            </a:avLst>
          </a:prstGeom>
          <a:solidFill>
            <a:srgbClr val="38627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23E0E45F-142E-4E80-845B-7E564A5AF280}"/>
              </a:ext>
            </a:extLst>
          </p:cNvPr>
          <p:cNvSpPr/>
          <p:nvPr/>
        </p:nvSpPr>
        <p:spPr>
          <a:xfrm rot="10800000">
            <a:off x="3868620" y="5312055"/>
            <a:ext cx="199352" cy="97931"/>
          </a:xfrm>
          <a:prstGeom prst="triangle">
            <a:avLst/>
          </a:prstGeom>
          <a:solidFill>
            <a:srgbClr val="386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C6C7F40-8D75-4E1A-BDB3-51C8D60FF7D1}"/>
              </a:ext>
            </a:extLst>
          </p:cNvPr>
          <p:cNvSpPr/>
          <p:nvPr/>
        </p:nvSpPr>
        <p:spPr>
          <a:xfrm>
            <a:off x="1983289" y="5165039"/>
            <a:ext cx="1679702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8627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Attr9</a:t>
            </a:r>
          </a:p>
        </p:txBody>
      </p:sp>
      <p:sp>
        <p:nvSpPr>
          <p:cNvPr id="136" name="모서리가 둥근 직사각형 33">
            <a:extLst>
              <a:ext uri="{FF2B5EF4-FFF2-40B4-BE49-F238E27FC236}">
                <a16:creationId xmlns:a16="http://schemas.microsoft.com/office/drawing/2014/main" id="{D45B0EAC-B927-456F-B860-82B38B88DBB9}"/>
              </a:ext>
            </a:extLst>
          </p:cNvPr>
          <p:cNvSpPr/>
          <p:nvPr/>
        </p:nvSpPr>
        <p:spPr>
          <a:xfrm>
            <a:off x="1822007" y="6021064"/>
            <a:ext cx="5759622" cy="207290"/>
          </a:xfrm>
          <a:prstGeom prst="roundRect">
            <a:avLst>
              <a:gd name="adj" fmla="val 50000"/>
            </a:avLst>
          </a:prstGeom>
          <a:solidFill>
            <a:srgbClr val="81C0E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7" name="모서리가 둥근 직사각형 34">
            <a:extLst>
              <a:ext uri="{FF2B5EF4-FFF2-40B4-BE49-F238E27FC236}">
                <a16:creationId xmlns:a16="http://schemas.microsoft.com/office/drawing/2014/main" id="{A1BA0F95-5405-4699-B9A5-CADE51F85EF0}"/>
              </a:ext>
            </a:extLst>
          </p:cNvPr>
          <p:cNvSpPr/>
          <p:nvPr/>
        </p:nvSpPr>
        <p:spPr>
          <a:xfrm>
            <a:off x="1983287" y="6070708"/>
            <a:ext cx="1872000" cy="103645"/>
          </a:xfrm>
          <a:prstGeom prst="roundRect">
            <a:avLst>
              <a:gd name="adj" fmla="val 50000"/>
            </a:avLst>
          </a:prstGeom>
          <a:solidFill>
            <a:srgbClr val="38627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8" name="이등변 삼각형 137">
            <a:extLst>
              <a:ext uri="{FF2B5EF4-FFF2-40B4-BE49-F238E27FC236}">
                <a16:creationId xmlns:a16="http://schemas.microsoft.com/office/drawing/2014/main" id="{7D448B86-594C-4519-93C1-D68FD25673E5}"/>
              </a:ext>
            </a:extLst>
          </p:cNvPr>
          <p:cNvSpPr/>
          <p:nvPr/>
        </p:nvSpPr>
        <p:spPr>
          <a:xfrm rot="10800000">
            <a:off x="3752510" y="5841154"/>
            <a:ext cx="199352" cy="97931"/>
          </a:xfrm>
          <a:prstGeom prst="triangle">
            <a:avLst/>
          </a:prstGeom>
          <a:solidFill>
            <a:srgbClr val="386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A6A7BA0-276C-4890-AB81-4368EEA6AA79}"/>
              </a:ext>
            </a:extLst>
          </p:cNvPr>
          <p:cNvSpPr/>
          <p:nvPr/>
        </p:nvSpPr>
        <p:spPr>
          <a:xfrm>
            <a:off x="1983289" y="5694138"/>
            <a:ext cx="1679702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8627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Attr18</a:t>
            </a:r>
          </a:p>
        </p:txBody>
      </p:sp>
      <p:sp>
        <p:nvSpPr>
          <p:cNvPr id="149" name="모서리가 둥근 직사각형 33">
            <a:extLst>
              <a:ext uri="{FF2B5EF4-FFF2-40B4-BE49-F238E27FC236}">
                <a16:creationId xmlns:a16="http://schemas.microsoft.com/office/drawing/2014/main" id="{876FBC0E-C64A-4444-91E0-8F0C08DCA713}"/>
              </a:ext>
            </a:extLst>
          </p:cNvPr>
          <p:cNvSpPr/>
          <p:nvPr/>
        </p:nvSpPr>
        <p:spPr>
          <a:xfrm>
            <a:off x="1822007" y="6512719"/>
            <a:ext cx="5759622" cy="207290"/>
          </a:xfrm>
          <a:prstGeom prst="roundRect">
            <a:avLst>
              <a:gd name="adj" fmla="val 50000"/>
            </a:avLst>
          </a:prstGeom>
          <a:solidFill>
            <a:srgbClr val="81C0E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0" name="모서리가 둥근 직사각형 34">
            <a:extLst>
              <a:ext uri="{FF2B5EF4-FFF2-40B4-BE49-F238E27FC236}">
                <a16:creationId xmlns:a16="http://schemas.microsoft.com/office/drawing/2014/main" id="{BFC4FC94-6607-42E9-85F2-A6375B1A03FA}"/>
              </a:ext>
            </a:extLst>
          </p:cNvPr>
          <p:cNvSpPr/>
          <p:nvPr/>
        </p:nvSpPr>
        <p:spPr>
          <a:xfrm>
            <a:off x="1983287" y="6562363"/>
            <a:ext cx="1728000" cy="103645"/>
          </a:xfrm>
          <a:prstGeom prst="roundRect">
            <a:avLst>
              <a:gd name="adj" fmla="val 50000"/>
            </a:avLst>
          </a:prstGeom>
          <a:solidFill>
            <a:srgbClr val="38627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1" name="이등변 삼각형 150">
            <a:extLst>
              <a:ext uri="{FF2B5EF4-FFF2-40B4-BE49-F238E27FC236}">
                <a16:creationId xmlns:a16="http://schemas.microsoft.com/office/drawing/2014/main" id="{4D32BFC5-3A21-4B4F-A59B-B3E75C955448}"/>
              </a:ext>
            </a:extLst>
          </p:cNvPr>
          <p:cNvSpPr/>
          <p:nvPr/>
        </p:nvSpPr>
        <p:spPr>
          <a:xfrm rot="10800000">
            <a:off x="3593452" y="6332809"/>
            <a:ext cx="199352" cy="97931"/>
          </a:xfrm>
          <a:prstGeom prst="triangle">
            <a:avLst/>
          </a:prstGeom>
          <a:solidFill>
            <a:srgbClr val="386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6B3253D-BFA3-4EBC-8FDD-F5231E81A8F5}"/>
              </a:ext>
            </a:extLst>
          </p:cNvPr>
          <p:cNvSpPr/>
          <p:nvPr/>
        </p:nvSpPr>
        <p:spPr>
          <a:xfrm>
            <a:off x="1983289" y="6185793"/>
            <a:ext cx="1679702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38627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Attr23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27092BB-2A1C-4339-AA79-06D0774B0DFF}"/>
              </a:ext>
            </a:extLst>
          </p:cNvPr>
          <p:cNvCxnSpPr>
            <a:cxnSpLocks/>
          </p:cNvCxnSpPr>
          <p:nvPr/>
        </p:nvCxnSpPr>
        <p:spPr>
          <a:xfrm flipH="1">
            <a:off x="3499589" y="1648939"/>
            <a:ext cx="33910" cy="5013090"/>
          </a:xfrm>
          <a:prstGeom prst="line">
            <a:avLst/>
          </a:prstGeom>
          <a:ln w="19050">
            <a:solidFill>
              <a:srgbClr val="FF66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746FA33-7BC9-494E-BE44-24EF392D8AAD}"/>
              </a:ext>
            </a:extLst>
          </p:cNvPr>
          <p:cNvSpPr txBox="1"/>
          <p:nvPr/>
        </p:nvSpPr>
        <p:spPr>
          <a:xfrm>
            <a:off x="5111211" y="1525018"/>
            <a:ext cx="637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0.070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BB7E35A-2940-409C-981F-FC4BF82CD845}"/>
              </a:ext>
            </a:extLst>
          </p:cNvPr>
          <p:cNvSpPr txBox="1"/>
          <p:nvPr/>
        </p:nvSpPr>
        <p:spPr>
          <a:xfrm>
            <a:off x="4788129" y="2072283"/>
            <a:ext cx="637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0.063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B83059C-2B8F-4A76-A384-EA90443EFC04}"/>
              </a:ext>
            </a:extLst>
          </p:cNvPr>
          <p:cNvSpPr txBox="1"/>
          <p:nvPr/>
        </p:nvSpPr>
        <p:spPr>
          <a:xfrm>
            <a:off x="4474495" y="2607197"/>
            <a:ext cx="637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0.056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4ED1269-66CD-439A-A683-1A11F7C2D454}"/>
              </a:ext>
            </a:extLst>
          </p:cNvPr>
          <p:cNvSpPr txBox="1"/>
          <p:nvPr/>
        </p:nvSpPr>
        <p:spPr>
          <a:xfrm>
            <a:off x="4375181" y="3125020"/>
            <a:ext cx="637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0.055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77D2BB8-8CD4-4FB7-AC2E-519BD82EDE33}"/>
              </a:ext>
            </a:extLst>
          </p:cNvPr>
          <p:cNvSpPr txBox="1"/>
          <p:nvPr/>
        </p:nvSpPr>
        <p:spPr>
          <a:xfrm>
            <a:off x="4300357" y="3652157"/>
            <a:ext cx="637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0.052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B8B5B9-1ADF-495F-9EB0-759A31979220}"/>
              </a:ext>
            </a:extLst>
          </p:cNvPr>
          <p:cNvSpPr txBox="1"/>
          <p:nvPr/>
        </p:nvSpPr>
        <p:spPr>
          <a:xfrm>
            <a:off x="4287472" y="4177894"/>
            <a:ext cx="637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0.052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D11E235-B5B0-4B6A-8C80-DC8AE5F9FAC3}"/>
              </a:ext>
            </a:extLst>
          </p:cNvPr>
          <p:cNvSpPr txBox="1"/>
          <p:nvPr/>
        </p:nvSpPr>
        <p:spPr>
          <a:xfrm>
            <a:off x="4141644" y="4707924"/>
            <a:ext cx="637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0.048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8D34B36-2497-4E9E-B8B0-824B0CE3C43F}"/>
              </a:ext>
            </a:extLst>
          </p:cNvPr>
          <p:cNvSpPr txBox="1"/>
          <p:nvPr/>
        </p:nvSpPr>
        <p:spPr>
          <a:xfrm>
            <a:off x="4021997" y="5214966"/>
            <a:ext cx="637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0.046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2CCE0D2-2E21-4A1B-A9D8-9AD127BB31B3}"/>
              </a:ext>
            </a:extLst>
          </p:cNvPr>
          <p:cNvSpPr txBox="1"/>
          <p:nvPr/>
        </p:nvSpPr>
        <p:spPr>
          <a:xfrm>
            <a:off x="3897099" y="5751619"/>
            <a:ext cx="637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0.043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BF41533-8AE1-405A-9E14-625E11760C0B}"/>
              </a:ext>
            </a:extLst>
          </p:cNvPr>
          <p:cNvSpPr txBox="1"/>
          <p:nvPr/>
        </p:nvSpPr>
        <p:spPr>
          <a:xfrm>
            <a:off x="3748972" y="6254464"/>
            <a:ext cx="637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0.039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222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834F22F9-B057-46DF-BFC1-0C63E4EAC333}"/>
              </a:ext>
            </a:extLst>
          </p:cNvPr>
          <p:cNvSpPr/>
          <p:nvPr/>
        </p:nvSpPr>
        <p:spPr>
          <a:xfrm>
            <a:off x="1458765" y="3438715"/>
            <a:ext cx="3007470" cy="30954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55F77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X24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84B8DD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ross profit(in 3 years) / total assets</a:t>
            </a:r>
          </a:p>
          <a:p>
            <a:pPr marL="0" marR="0" lvl="0" indent="0" algn="just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55F77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X27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84B8DD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profit on operating activities / financial expenses</a:t>
            </a:r>
          </a:p>
          <a:p>
            <a:pPr lvl="0" algn="just">
              <a:lnSpc>
                <a:spcPct val="200000"/>
              </a:lnSpc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55F77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X35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84B8DD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profit on sales / total assets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1100" b="1" dirty="0">
                <a:solidFill>
                  <a:srgbClr val="355F77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X58</a:t>
            </a:r>
            <a:r>
              <a:rPr lang="en-US" altLang="ko-KR" sz="1100" dirty="0">
                <a:solidFill>
                  <a:srgbClr val="84B8D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total costs / total sales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55F77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X23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84B8DD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net profit / sales</a:t>
            </a:r>
          </a:p>
          <a:p>
            <a:pPr marL="0" marR="0" lvl="0" indent="0" algn="just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55F77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X36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84B8DD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total sales / total assets</a:t>
            </a:r>
          </a:p>
          <a:p>
            <a:pPr algn="just">
              <a:lnSpc>
                <a:spcPct val="200000"/>
              </a:lnSpc>
            </a:pPr>
            <a:r>
              <a:rPr lang="en-US" altLang="ko-KR" sz="1100" b="1" dirty="0">
                <a:solidFill>
                  <a:srgbClr val="355F77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X9</a:t>
            </a:r>
            <a:r>
              <a:rPr lang="en-US" altLang="ko-KR" sz="1100" dirty="0">
                <a:solidFill>
                  <a:srgbClr val="84B8D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sales / total assets</a:t>
            </a:r>
          </a:p>
          <a:p>
            <a:pPr algn="just">
              <a:lnSpc>
                <a:spcPct val="200000"/>
              </a:lnSpc>
            </a:pPr>
            <a:r>
              <a:rPr lang="en-US" altLang="ko-KR" sz="1100" b="1" dirty="0">
                <a:solidFill>
                  <a:srgbClr val="355F77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X18</a:t>
            </a:r>
            <a:r>
              <a:rPr lang="en-US" altLang="ko-KR" sz="1100" dirty="0">
                <a:solidFill>
                  <a:srgbClr val="84B8D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gross profit / total assets</a:t>
            </a:r>
          </a:p>
        </p:txBody>
      </p:sp>
      <p:sp>
        <p:nvSpPr>
          <p:cNvPr id="38" name="자유형 17">
            <a:extLst>
              <a:ext uri="{FF2B5EF4-FFF2-40B4-BE49-F238E27FC236}">
                <a16:creationId xmlns:a16="http://schemas.microsoft.com/office/drawing/2014/main" id="{21F56C57-0CF3-4C6D-9476-C1785C153F99}"/>
              </a:ext>
            </a:extLst>
          </p:cNvPr>
          <p:cNvSpPr/>
          <p:nvPr/>
        </p:nvSpPr>
        <p:spPr>
          <a:xfrm>
            <a:off x="1458765" y="2871553"/>
            <a:ext cx="3007470" cy="716638"/>
          </a:xfrm>
          <a:custGeom>
            <a:avLst/>
            <a:gdLst>
              <a:gd name="connsiteX0" fmla="*/ 0 w 3007470"/>
              <a:gd name="connsiteY0" fmla="*/ 0 h 716638"/>
              <a:gd name="connsiteX1" fmla="*/ 3007470 w 3007470"/>
              <a:gd name="connsiteY1" fmla="*/ 0 h 716638"/>
              <a:gd name="connsiteX2" fmla="*/ 3007470 w 3007470"/>
              <a:gd name="connsiteY2" fmla="*/ 567161 h 716638"/>
              <a:gd name="connsiteX3" fmla="*/ 1644715 w 3007470"/>
              <a:gd name="connsiteY3" fmla="*/ 567161 h 716638"/>
              <a:gd name="connsiteX4" fmla="*/ 1503735 w 3007470"/>
              <a:gd name="connsiteY4" fmla="*/ 716638 h 716638"/>
              <a:gd name="connsiteX5" fmla="*/ 1362755 w 3007470"/>
              <a:gd name="connsiteY5" fmla="*/ 567161 h 716638"/>
              <a:gd name="connsiteX6" fmla="*/ 0 w 3007470"/>
              <a:gd name="connsiteY6" fmla="*/ 567161 h 7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7470" h="716638">
                <a:moveTo>
                  <a:pt x="0" y="0"/>
                </a:moveTo>
                <a:lnTo>
                  <a:pt x="3007470" y="0"/>
                </a:lnTo>
                <a:lnTo>
                  <a:pt x="3007470" y="567161"/>
                </a:lnTo>
                <a:lnTo>
                  <a:pt x="1644715" y="567161"/>
                </a:lnTo>
                <a:lnTo>
                  <a:pt x="1503735" y="716638"/>
                </a:lnTo>
                <a:lnTo>
                  <a:pt x="1362755" y="567161"/>
                </a:lnTo>
                <a:lnTo>
                  <a:pt x="0" y="567161"/>
                </a:lnTo>
                <a:close/>
              </a:path>
            </a:pathLst>
          </a:custGeom>
          <a:solidFill>
            <a:srgbClr val="355F7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0" rtlCol="0" anchor="t" anchorCtr="0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Profitability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096647C-F291-4D6B-B192-5E9E508594C7}"/>
              </a:ext>
            </a:extLst>
          </p:cNvPr>
          <p:cNvSpPr/>
          <p:nvPr/>
        </p:nvSpPr>
        <p:spPr>
          <a:xfrm>
            <a:off x="4811565" y="3438715"/>
            <a:ext cx="3007470" cy="30954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55F77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X12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84B8DD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Gross Profit / Short-term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liabilites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0" name="자유형 19">
            <a:extLst>
              <a:ext uri="{FF2B5EF4-FFF2-40B4-BE49-F238E27FC236}">
                <a16:creationId xmlns:a16="http://schemas.microsoft.com/office/drawing/2014/main" id="{807BE573-7ABC-4114-96DF-9EC76FDDA6D0}"/>
              </a:ext>
            </a:extLst>
          </p:cNvPr>
          <p:cNvSpPr/>
          <p:nvPr/>
        </p:nvSpPr>
        <p:spPr>
          <a:xfrm>
            <a:off x="4811565" y="2871553"/>
            <a:ext cx="3007470" cy="716638"/>
          </a:xfrm>
          <a:custGeom>
            <a:avLst/>
            <a:gdLst>
              <a:gd name="connsiteX0" fmla="*/ 0 w 3007470"/>
              <a:gd name="connsiteY0" fmla="*/ 0 h 716638"/>
              <a:gd name="connsiteX1" fmla="*/ 3007470 w 3007470"/>
              <a:gd name="connsiteY1" fmla="*/ 0 h 716638"/>
              <a:gd name="connsiteX2" fmla="*/ 3007470 w 3007470"/>
              <a:gd name="connsiteY2" fmla="*/ 567161 h 716638"/>
              <a:gd name="connsiteX3" fmla="*/ 1644715 w 3007470"/>
              <a:gd name="connsiteY3" fmla="*/ 567161 h 716638"/>
              <a:gd name="connsiteX4" fmla="*/ 1503735 w 3007470"/>
              <a:gd name="connsiteY4" fmla="*/ 716638 h 716638"/>
              <a:gd name="connsiteX5" fmla="*/ 1362755 w 3007470"/>
              <a:gd name="connsiteY5" fmla="*/ 567161 h 716638"/>
              <a:gd name="connsiteX6" fmla="*/ 0 w 3007470"/>
              <a:gd name="connsiteY6" fmla="*/ 567161 h 7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7470" h="716638">
                <a:moveTo>
                  <a:pt x="0" y="0"/>
                </a:moveTo>
                <a:lnTo>
                  <a:pt x="3007470" y="0"/>
                </a:lnTo>
                <a:lnTo>
                  <a:pt x="3007470" y="567161"/>
                </a:lnTo>
                <a:lnTo>
                  <a:pt x="1644715" y="567161"/>
                </a:lnTo>
                <a:lnTo>
                  <a:pt x="1503735" y="716638"/>
                </a:lnTo>
                <a:lnTo>
                  <a:pt x="1362755" y="567161"/>
                </a:lnTo>
                <a:lnTo>
                  <a:pt x="0" y="567161"/>
                </a:lnTo>
                <a:close/>
              </a:path>
            </a:pathLst>
          </a:custGeom>
          <a:solidFill>
            <a:srgbClr val="355F7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0" rtlCol="0" anchor="t" anchorCtr="0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Stability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A897B03-271F-46F3-8862-E1AA97ED4576}"/>
              </a:ext>
            </a:extLst>
          </p:cNvPr>
          <p:cNvSpPr/>
          <p:nvPr/>
        </p:nvSpPr>
        <p:spPr>
          <a:xfrm>
            <a:off x="8164365" y="3438715"/>
            <a:ext cx="3007470" cy="30954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55F77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X21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84B8DD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Sales (n) / Sales(n-1)</a:t>
            </a:r>
          </a:p>
        </p:txBody>
      </p:sp>
      <p:sp>
        <p:nvSpPr>
          <p:cNvPr id="42" name="자유형 21">
            <a:extLst>
              <a:ext uri="{FF2B5EF4-FFF2-40B4-BE49-F238E27FC236}">
                <a16:creationId xmlns:a16="http://schemas.microsoft.com/office/drawing/2014/main" id="{E9DE552D-AC42-4E4B-B395-71C355C2A10F}"/>
              </a:ext>
            </a:extLst>
          </p:cNvPr>
          <p:cNvSpPr/>
          <p:nvPr/>
        </p:nvSpPr>
        <p:spPr>
          <a:xfrm>
            <a:off x="8164365" y="2871553"/>
            <a:ext cx="3007470" cy="716638"/>
          </a:xfrm>
          <a:custGeom>
            <a:avLst/>
            <a:gdLst>
              <a:gd name="connsiteX0" fmla="*/ 0 w 3007470"/>
              <a:gd name="connsiteY0" fmla="*/ 0 h 716638"/>
              <a:gd name="connsiteX1" fmla="*/ 3007470 w 3007470"/>
              <a:gd name="connsiteY1" fmla="*/ 0 h 716638"/>
              <a:gd name="connsiteX2" fmla="*/ 3007470 w 3007470"/>
              <a:gd name="connsiteY2" fmla="*/ 567161 h 716638"/>
              <a:gd name="connsiteX3" fmla="*/ 1644715 w 3007470"/>
              <a:gd name="connsiteY3" fmla="*/ 567161 h 716638"/>
              <a:gd name="connsiteX4" fmla="*/ 1503735 w 3007470"/>
              <a:gd name="connsiteY4" fmla="*/ 716638 h 716638"/>
              <a:gd name="connsiteX5" fmla="*/ 1362755 w 3007470"/>
              <a:gd name="connsiteY5" fmla="*/ 567161 h 716638"/>
              <a:gd name="connsiteX6" fmla="*/ 0 w 3007470"/>
              <a:gd name="connsiteY6" fmla="*/ 567161 h 7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7470" h="716638">
                <a:moveTo>
                  <a:pt x="0" y="0"/>
                </a:moveTo>
                <a:lnTo>
                  <a:pt x="3007470" y="0"/>
                </a:lnTo>
                <a:lnTo>
                  <a:pt x="3007470" y="567161"/>
                </a:lnTo>
                <a:lnTo>
                  <a:pt x="1644715" y="567161"/>
                </a:lnTo>
                <a:lnTo>
                  <a:pt x="1503735" y="716638"/>
                </a:lnTo>
                <a:lnTo>
                  <a:pt x="1362755" y="567161"/>
                </a:lnTo>
                <a:lnTo>
                  <a:pt x="0" y="567161"/>
                </a:lnTo>
                <a:close/>
              </a:path>
            </a:pathLst>
          </a:custGeom>
          <a:solidFill>
            <a:srgbClr val="355F7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0" rtlCol="0" anchor="t" anchorCtr="0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ETC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7F3B6A6-AD47-4CCB-8949-E3EBA6AAD9E0}"/>
              </a:ext>
            </a:extLst>
          </p:cNvPr>
          <p:cNvSpPr/>
          <p:nvPr/>
        </p:nvSpPr>
        <p:spPr>
          <a:xfrm>
            <a:off x="2398399" y="1504807"/>
            <a:ext cx="1128201" cy="1128201"/>
          </a:xfrm>
          <a:prstGeom prst="ellipse">
            <a:avLst/>
          </a:prstGeom>
          <a:solidFill>
            <a:srgbClr val="6FA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27E7492-77D6-4056-A6E7-E984CB039449}"/>
              </a:ext>
            </a:extLst>
          </p:cNvPr>
          <p:cNvSpPr/>
          <p:nvPr/>
        </p:nvSpPr>
        <p:spPr>
          <a:xfrm>
            <a:off x="5722218" y="1504807"/>
            <a:ext cx="1128201" cy="1128201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0DB7B41-EB08-424D-8700-4F036F6D31CA}"/>
              </a:ext>
            </a:extLst>
          </p:cNvPr>
          <p:cNvSpPr/>
          <p:nvPr/>
        </p:nvSpPr>
        <p:spPr>
          <a:xfrm>
            <a:off x="9103999" y="1504807"/>
            <a:ext cx="1128201" cy="1128201"/>
          </a:xfrm>
          <a:prstGeom prst="ellipse">
            <a:avLst/>
          </a:prstGeom>
          <a:solidFill>
            <a:srgbClr val="81C0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8A40FD0-8CD8-4378-8CB0-F027DC3E16F0}"/>
              </a:ext>
            </a:extLst>
          </p:cNvPr>
          <p:cNvSpPr/>
          <p:nvPr/>
        </p:nvSpPr>
        <p:spPr>
          <a:xfrm>
            <a:off x="490311" y="323819"/>
            <a:ext cx="6096000" cy="10307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2. Modeling  </a:t>
            </a:r>
            <a:r>
              <a:rPr kumimoji="0" lang="en-US" altLang="ko-KR" sz="1100" b="0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XGBoost</a:t>
            </a:r>
            <a:endParaRPr kumimoji="0" lang="en-US" altLang="ko-KR" sz="1400" b="0" i="1" u="none" strike="noStrike" kern="1200" cap="none" spc="0" normalizeH="0" baseline="0" noProof="0" dirty="0">
              <a:ln>
                <a:noFill/>
              </a:ln>
              <a:solidFill>
                <a:srgbClr val="2C303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CFC52B-666E-4B96-8B78-70623C15FD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099" y="1708907"/>
            <a:ext cx="720000" cy="7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AA35B2-B9E3-4B62-96B6-B33CA94ABB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97" y="1708907"/>
            <a:ext cx="720000" cy="7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CC20BD-DB05-4EC5-89DD-45B094DE4D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499" y="170890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08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58A40FD0-8CD8-4378-8CB0-F027DC3E16F0}"/>
              </a:ext>
            </a:extLst>
          </p:cNvPr>
          <p:cNvSpPr/>
          <p:nvPr/>
        </p:nvSpPr>
        <p:spPr>
          <a:xfrm>
            <a:off x="490311" y="323819"/>
            <a:ext cx="6096000" cy="10307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2. Modeling  </a:t>
            </a:r>
            <a:r>
              <a:rPr kumimoji="0" lang="en-US" altLang="ko-KR" sz="1100" b="0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Random Forest &amp; </a:t>
            </a:r>
            <a:r>
              <a:rPr kumimoji="0" lang="en-US" altLang="ko-K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XGBoost</a:t>
            </a:r>
            <a:endParaRPr kumimoji="0" lang="en-US" altLang="ko-KR" sz="1400" b="0" i="1" u="none" strike="noStrike" kern="1200" cap="none" spc="0" normalizeH="0" baseline="0" noProof="0" dirty="0">
              <a:ln>
                <a:noFill/>
              </a:ln>
              <a:solidFill>
                <a:srgbClr val="2C303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A93CFE49-282B-4B36-8A33-CBCFB30C7D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7901729"/>
              </p:ext>
            </p:extLst>
          </p:nvPr>
        </p:nvGraphicFramePr>
        <p:xfrm>
          <a:off x="2367280" y="1354550"/>
          <a:ext cx="89001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14B42C4-717B-4B24-8B49-B089D8069A90}"/>
              </a:ext>
            </a:extLst>
          </p:cNvPr>
          <p:cNvSpPr txBox="1"/>
          <p:nvPr/>
        </p:nvSpPr>
        <p:spPr>
          <a:xfrm>
            <a:off x="-71121" y="3879217"/>
            <a:ext cx="254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Random Forest</a:t>
            </a:r>
            <a:endParaRPr lang="ko-KR" altLang="en-US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DE9CDC-47AA-4106-BD43-8BD3EB2EA4D0}"/>
              </a:ext>
            </a:extLst>
          </p:cNvPr>
          <p:cNvSpPr txBox="1"/>
          <p:nvPr/>
        </p:nvSpPr>
        <p:spPr>
          <a:xfrm>
            <a:off x="9834880" y="3879217"/>
            <a:ext cx="254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XGBoost</a:t>
            </a:r>
            <a:endParaRPr lang="ko-KR" altLang="en-US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5D738-9473-41D0-B172-349B08299828}"/>
              </a:ext>
            </a:extLst>
          </p:cNvPr>
          <p:cNvSpPr txBox="1"/>
          <p:nvPr/>
        </p:nvSpPr>
        <p:spPr>
          <a:xfrm>
            <a:off x="5920831" y="2799519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Attr21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BAE7AF-3B11-4FAC-AB25-0AEDC0CCB37E}"/>
              </a:ext>
            </a:extLst>
          </p:cNvPr>
          <p:cNvSpPr txBox="1"/>
          <p:nvPr/>
        </p:nvSpPr>
        <p:spPr>
          <a:xfrm>
            <a:off x="6202862" y="3562471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Attr24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EFE65E-64CF-4AD7-A410-BEC2CC2DC280}"/>
              </a:ext>
            </a:extLst>
          </p:cNvPr>
          <p:cNvSpPr txBox="1"/>
          <p:nvPr/>
        </p:nvSpPr>
        <p:spPr>
          <a:xfrm>
            <a:off x="6393271" y="4154186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Attr27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F3149B-0080-49C2-A9FB-2B4CB761FACC}"/>
              </a:ext>
            </a:extLst>
          </p:cNvPr>
          <p:cNvSpPr txBox="1"/>
          <p:nvPr/>
        </p:nvSpPr>
        <p:spPr>
          <a:xfrm>
            <a:off x="5486400" y="4573649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Attr35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3A5B4-F053-4A31-9E3C-EE8753132AF1}"/>
              </a:ext>
            </a:extLst>
          </p:cNvPr>
          <p:cNvSpPr txBox="1"/>
          <p:nvPr/>
        </p:nvSpPr>
        <p:spPr>
          <a:xfrm>
            <a:off x="5334000" y="5215495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Attr12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A081B5-E5FE-4A38-9184-AF74E8BE50A4}"/>
              </a:ext>
            </a:extLst>
          </p:cNvPr>
          <p:cNvSpPr txBox="1"/>
          <p:nvPr/>
        </p:nvSpPr>
        <p:spPr>
          <a:xfrm>
            <a:off x="4950551" y="3914275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Attr18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4948BA-DDED-4795-BCCA-7D09D06C1BAD}"/>
              </a:ext>
            </a:extLst>
          </p:cNvPr>
          <p:cNvSpPr txBox="1"/>
          <p:nvPr/>
        </p:nvSpPr>
        <p:spPr>
          <a:xfrm>
            <a:off x="4930231" y="3210057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Attr23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479187-F61C-41C5-A8BA-E3328ECC90F3}"/>
              </a:ext>
            </a:extLst>
          </p:cNvPr>
          <p:cNvSpPr txBox="1"/>
          <p:nvPr/>
        </p:nvSpPr>
        <p:spPr>
          <a:xfrm>
            <a:off x="3154680" y="3210057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Attr38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87824B-EA4B-4004-86CE-9445866826E6}"/>
              </a:ext>
            </a:extLst>
          </p:cNvPr>
          <p:cNvSpPr txBox="1"/>
          <p:nvPr/>
        </p:nvSpPr>
        <p:spPr>
          <a:xfrm>
            <a:off x="2951662" y="4063883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Attr51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058BA7-6B61-460E-99C9-2E21B42C5680}"/>
              </a:ext>
            </a:extLst>
          </p:cNvPr>
          <p:cNvSpPr txBox="1"/>
          <p:nvPr/>
        </p:nvSpPr>
        <p:spPr>
          <a:xfrm>
            <a:off x="3154680" y="4993165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Attr29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3C1D11-2753-459C-954F-3B32693E849B}"/>
              </a:ext>
            </a:extLst>
          </p:cNvPr>
          <p:cNvSpPr txBox="1"/>
          <p:nvPr/>
        </p:nvSpPr>
        <p:spPr>
          <a:xfrm>
            <a:off x="7792720" y="3168348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Attr58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216190-54BE-4B85-BEA1-07CBCEF3ED98}"/>
              </a:ext>
            </a:extLst>
          </p:cNvPr>
          <p:cNvSpPr txBox="1"/>
          <p:nvPr/>
        </p:nvSpPr>
        <p:spPr>
          <a:xfrm>
            <a:off x="7950200" y="4063505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Attr36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0FB441-D62D-40EA-B3CF-FCE98D511228}"/>
              </a:ext>
            </a:extLst>
          </p:cNvPr>
          <p:cNvSpPr txBox="1"/>
          <p:nvPr/>
        </p:nvSpPr>
        <p:spPr>
          <a:xfrm>
            <a:off x="7513320" y="4948202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Attr9</a:t>
            </a:r>
          </a:p>
        </p:txBody>
      </p:sp>
    </p:spTree>
    <p:extLst>
      <p:ext uri="{BB962C8B-B14F-4D97-AF65-F5344CB8AC3E}">
        <p14:creationId xmlns:p14="http://schemas.microsoft.com/office/powerpoint/2010/main" val="2139381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90311" y="1845490"/>
            <a:ext cx="5453289" cy="1079574"/>
            <a:chOff x="591911" y="1845489"/>
            <a:chExt cx="6202590" cy="1227911"/>
          </a:xfrm>
        </p:grpSpPr>
        <p:sp>
          <p:nvSpPr>
            <p:cNvPr id="18" name="사각형: 둥근 모서리 13">
              <a:extLst>
                <a:ext uri="{FF2B5EF4-FFF2-40B4-BE49-F238E27FC236}">
                  <a16:creationId xmlns:a16="http://schemas.microsoft.com/office/drawing/2014/main" id="{CF519BD7-637A-49F8-85E6-B2DC1E0A4223}"/>
                </a:ext>
              </a:extLst>
            </p:cNvPr>
            <p:cNvSpPr/>
            <p:nvPr/>
          </p:nvSpPr>
          <p:spPr>
            <a:xfrm>
              <a:off x="591912" y="1845489"/>
              <a:ext cx="6202589" cy="12279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8800" marR="0" lvl="4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Logistic Regression</a:t>
              </a:r>
            </a:p>
          </p:txBody>
        </p:sp>
        <p:sp>
          <p:nvSpPr>
            <p:cNvPr id="19" name="자유형: 도형 16">
              <a:extLst>
                <a:ext uri="{FF2B5EF4-FFF2-40B4-BE49-F238E27FC236}">
                  <a16:creationId xmlns:a16="http://schemas.microsoft.com/office/drawing/2014/main" id="{BE747D15-8E4F-46F7-A7C7-57AB2E3722E8}"/>
                </a:ext>
              </a:extLst>
            </p:cNvPr>
            <p:cNvSpPr/>
            <p:nvPr/>
          </p:nvSpPr>
          <p:spPr>
            <a:xfrm flipV="1">
              <a:off x="591911" y="1845489"/>
              <a:ext cx="2280284" cy="1227911"/>
            </a:xfrm>
            <a:custGeom>
              <a:avLst/>
              <a:gdLst>
                <a:gd name="connsiteX0" fmla="*/ 613409 w 2280284"/>
                <a:gd name="connsiteY0" fmla="*/ 1227911 h 1227911"/>
                <a:gd name="connsiteX1" fmla="*/ 2280284 w 2280284"/>
                <a:gd name="connsiteY1" fmla="*/ 1227911 h 1227911"/>
                <a:gd name="connsiteX2" fmla="*/ 952068 w 2280284"/>
                <a:gd name="connsiteY2" fmla="*/ 99277 h 1227911"/>
                <a:gd name="connsiteX3" fmla="*/ 908461 w 2280284"/>
                <a:gd name="connsiteY3" fmla="*/ 78387 h 1227911"/>
                <a:gd name="connsiteX4" fmla="*/ 852933 w 2280284"/>
                <a:gd name="connsiteY4" fmla="*/ 48248 h 1227911"/>
                <a:gd name="connsiteX5" fmla="*/ 613954 w 2280284"/>
                <a:gd name="connsiteY5" fmla="*/ 0 h 1227911"/>
                <a:gd name="connsiteX6" fmla="*/ 613630 w 2280284"/>
                <a:gd name="connsiteY6" fmla="*/ 33 h 1227911"/>
                <a:gd name="connsiteX7" fmla="*/ 613409 w 2280284"/>
                <a:gd name="connsiteY7" fmla="*/ 4 h 1227911"/>
                <a:gd name="connsiteX8" fmla="*/ 613409 w 2280284"/>
                <a:gd name="connsiteY8" fmla="*/ 55 h 1227911"/>
                <a:gd name="connsiteX9" fmla="*/ 490221 w 2280284"/>
                <a:gd name="connsiteY9" fmla="*/ 12474 h 1227911"/>
                <a:gd name="connsiteX10" fmla="*/ 0 w 2280284"/>
                <a:gd name="connsiteY10" fmla="*/ 613954 h 1227911"/>
                <a:gd name="connsiteX11" fmla="*/ 490221 w 2280284"/>
                <a:gd name="connsiteY11" fmla="*/ 1215435 h 1227911"/>
                <a:gd name="connsiteX12" fmla="*/ 613409 w 2280284"/>
                <a:gd name="connsiteY12" fmla="*/ 1227853 h 122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0284" h="1227911">
                  <a:moveTo>
                    <a:pt x="613409" y="1227911"/>
                  </a:moveTo>
                  <a:lnTo>
                    <a:pt x="2280284" y="1227911"/>
                  </a:lnTo>
                  <a:cubicBezTo>
                    <a:pt x="1606986" y="972744"/>
                    <a:pt x="1382230" y="344489"/>
                    <a:pt x="952068" y="99277"/>
                  </a:cubicBezTo>
                  <a:lnTo>
                    <a:pt x="908461" y="78387"/>
                  </a:lnTo>
                  <a:lnTo>
                    <a:pt x="852933" y="48248"/>
                  </a:lnTo>
                  <a:cubicBezTo>
                    <a:pt x="779480" y="17180"/>
                    <a:pt x="698723" y="0"/>
                    <a:pt x="613954" y="0"/>
                  </a:cubicBezTo>
                  <a:lnTo>
                    <a:pt x="613630" y="33"/>
                  </a:lnTo>
                  <a:lnTo>
                    <a:pt x="613409" y="4"/>
                  </a:lnTo>
                  <a:lnTo>
                    <a:pt x="613409" y="55"/>
                  </a:lnTo>
                  <a:lnTo>
                    <a:pt x="490221" y="12474"/>
                  </a:lnTo>
                  <a:cubicBezTo>
                    <a:pt x="210453" y="69723"/>
                    <a:pt x="0" y="317262"/>
                    <a:pt x="0" y="613954"/>
                  </a:cubicBezTo>
                  <a:cubicBezTo>
                    <a:pt x="0" y="910646"/>
                    <a:pt x="210453" y="1158186"/>
                    <a:pt x="490221" y="1215435"/>
                  </a:cubicBezTo>
                  <a:lnTo>
                    <a:pt x="613409" y="1227853"/>
                  </a:lnTo>
                  <a:close/>
                </a:path>
              </a:pathLst>
            </a:custGeom>
            <a:solidFill>
              <a:srgbClr val="355F7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1AD8E2D-8A2F-4672-9C22-97DFE79F952A}"/>
                </a:ext>
              </a:extLst>
            </p:cNvPr>
            <p:cNvSpPr/>
            <p:nvPr/>
          </p:nvSpPr>
          <p:spPr>
            <a:xfrm>
              <a:off x="776011" y="2013739"/>
              <a:ext cx="891409" cy="891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90311" y="4360090"/>
            <a:ext cx="5453289" cy="1079574"/>
            <a:chOff x="591911" y="1845489"/>
            <a:chExt cx="6202590" cy="1227911"/>
          </a:xfrm>
        </p:grpSpPr>
        <p:sp>
          <p:nvSpPr>
            <p:cNvPr id="64" name="사각형: 둥근 모서리 13">
              <a:extLst>
                <a:ext uri="{FF2B5EF4-FFF2-40B4-BE49-F238E27FC236}">
                  <a16:creationId xmlns:a16="http://schemas.microsoft.com/office/drawing/2014/main" id="{CF519BD7-637A-49F8-85E6-B2DC1E0A4223}"/>
                </a:ext>
              </a:extLst>
            </p:cNvPr>
            <p:cNvSpPr/>
            <p:nvPr/>
          </p:nvSpPr>
          <p:spPr>
            <a:xfrm>
              <a:off x="591912" y="1845489"/>
              <a:ext cx="6202589" cy="12279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8800" marR="0" lvl="4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Random Forest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자유형: 도형 16">
              <a:extLst>
                <a:ext uri="{FF2B5EF4-FFF2-40B4-BE49-F238E27FC236}">
                  <a16:creationId xmlns:a16="http://schemas.microsoft.com/office/drawing/2014/main" id="{BE747D15-8E4F-46F7-A7C7-57AB2E3722E8}"/>
                </a:ext>
              </a:extLst>
            </p:cNvPr>
            <p:cNvSpPr/>
            <p:nvPr/>
          </p:nvSpPr>
          <p:spPr>
            <a:xfrm flipV="1">
              <a:off x="591911" y="1845489"/>
              <a:ext cx="2280284" cy="1227911"/>
            </a:xfrm>
            <a:custGeom>
              <a:avLst/>
              <a:gdLst>
                <a:gd name="connsiteX0" fmla="*/ 613409 w 2280284"/>
                <a:gd name="connsiteY0" fmla="*/ 1227911 h 1227911"/>
                <a:gd name="connsiteX1" fmla="*/ 2280284 w 2280284"/>
                <a:gd name="connsiteY1" fmla="*/ 1227911 h 1227911"/>
                <a:gd name="connsiteX2" fmla="*/ 952068 w 2280284"/>
                <a:gd name="connsiteY2" fmla="*/ 99277 h 1227911"/>
                <a:gd name="connsiteX3" fmla="*/ 908461 w 2280284"/>
                <a:gd name="connsiteY3" fmla="*/ 78387 h 1227911"/>
                <a:gd name="connsiteX4" fmla="*/ 852933 w 2280284"/>
                <a:gd name="connsiteY4" fmla="*/ 48248 h 1227911"/>
                <a:gd name="connsiteX5" fmla="*/ 613954 w 2280284"/>
                <a:gd name="connsiteY5" fmla="*/ 0 h 1227911"/>
                <a:gd name="connsiteX6" fmla="*/ 613630 w 2280284"/>
                <a:gd name="connsiteY6" fmla="*/ 33 h 1227911"/>
                <a:gd name="connsiteX7" fmla="*/ 613409 w 2280284"/>
                <a:gd name="connsiteY7" fmla="*/ 4 h 1227911"/>
                <a:gd name="connsiteX8" fmla="*/ 613409 w 2280284"/>
                <a:gd name="connsiteY8" fmla="*/ 55 h 1227911"/>
                <a:gd name="connsiteX9" fmla="*/ 490221 w 2280284"/>
                <a:gd name="connsiteY9" fmla="*/ 12474 h 1227911"/>
                <a:gd name="connsiteX10" fmla="*/ 0 w 2280284"/>
                <a:gd name="connsiteY10" fmla="*/ 613954 h 1227911"/>
                <a:gd name="connsiteX11" fmla="*/ 490221 w 2280284"/>
                <a:gd name="connsiteY11" fmla="*/ 1215435 h 1227911"/>
                <a:gd name="connsiteX12" fmla="*/ 613409 w 2280284"/>
                <a:gd name="connsiteY12" fmla="*/ 1227853 h 122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0284" h="1227911">
                  <a:moveTo>
                    <a:pt x="613409" y="1227911"/>
                  </a:moveTo>
                  <a:lnTo>
                    <a:pt x="2280284" y="1227911"/>
                  </a:lnTo>
                  <a:cubicBezTo>
                    <a:pt x="1606986" y="972744"/>
                    <a:pt x="1382230" y="344489"/>
                    <a:pt x="952068" y="99277"/>
                  </a:cubicBezTo>
                  <a:lnTo>
                    <a:pt x="908461" y="78387"/>
                  </a:lnTo>
                  <a:lnTo>
                    <a:pt x="852933" y="48248"/>
                  </a:lnTo>
                  <a:cubicBezTo>
                    <a:pt x="779480" y="17180"/>
                    <a:pt x="698723" y="0"/>
                    <a:pt x="613954" y="0"/>
                  </a:cubicBezTo>
                  <a:lnTo>
                    <a:pt x="613630" y="33"/>
                  </a:lnTo>
                  <a:lnTo>
                    <a:pt x="613409" y="4"/>
                  </a:lnTo>
                  <a:lnTo>
                    <a:pt x="613409" y="55"/>
                  </a:lnTo>
                  <a:lnTo>
                    <a:pt x="490221" y="12474"/>
                  </a:lnTo>
                  <a:cubicBezTo>
                    <a:pt x="210453" y="69723"/>
                    <a:pt x="0" y="317262"/>
                    <a:pt x="0" y="613954"/>
                  </a:cubicBezTo>
                  <a:cubicBezTo>
                    <a:pt x="0" y="910646"/>
                    <a:pt x="210453" y="1158186"/>
                    <a:pt x="490221" y="1215435"/>
                  </a:cubicBezTo>
                  <a:lnTo>
                    <a:pt x="613409" y="1227853"/>
                  </a:lnTo>
                  <a:close/>
                </a:path>
              </a:pathLst>
            </a:custGeom>
            <a:solidFill>
              <a:srgbClr val="355F7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11AD8E2D-8A2F-4672-9C22-97DFE79F952A}"/>
                </a:ext>
              </a:extLst>
            </p:cNvPr>
            <p:cNvSpPr/>
            <p:nvPr/>
          </p:nvSpPr>
          <p:spPr>
            <a:xfrm>
              <a:off x="776011" y="2013739"/>
              <a:ext cx="891409" cy="891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383111" y="1845490"/>
            <a:ext cx="5453289" cy="1079574"/>
            <a:chOff x="591911" y="1845489"/>
            <a:chExt cx="6202590" cy="1227911"/>
          </a:xfrm>
        </p:grpSpPr>
        <p:sp>
          <p:nvSpPr>
            <p:cNvPr id="70" name="사각형: 둥근 모서리 13">
              <a:extLst>
                <a:ext uri="{FF2B5EF4-FFF2-40B4-BE49-F238E27FC236}">
                  <a16:creationId xmlns:a16="http://schemas.microsoft.com/office/drawing/2014/main" id="{CF519BD7-637A-49F8-85E6-B2DC1E0A4223}"/>
                </a:ext>
              </a:extLst>
            </p:cNvPr>
            <p:cNvSpPr/>
            <p:nvPr/>
          </p:nvSpPr>
          <p:spPr>
            <a:xfrm>
              <a:off x="591912" y="1845489"/>
              <a:ext cx="6202589" cy="12279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8800" marR="0" lvl="4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Support Vector Machine</a:t>
              </a:r>
            </a:p>
            <a:p>
              <a:pPr marL="1828800" marR="0" lvl="4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Linear &amp; Kernel</a:t>
              </a:r>
            </a:p>
          </p:txBody>
        </p:sp>
        <p:sp>
          <p:nvSpPr>
            <p:cNvPr id="71" name="자유형: 도형 16">
              <a:extLst>
                <a:ext uri="{FF2B5EF4-FFF2-40B4-BE49-F238E27FC236}">
                  <a16:creationId xmlns:a16="http://schemas.microsoft.com/office/drawing/2014/main" id="{BE747D15-8E4F-46F7-A7C7-57AB2E3722E8}"/>
                </a:ext>
              </a:extLst>
            </p:cNvPr>
            <p:cNvSpPr/>
            <p:nvPr/>
          </p:nvSpPr>
          <p:spPr>
            <a:xfrm flipV="1">
              <a:off x="591911" y="1845489"/>
              <a:ext cx="2280284" cy="1227911"/>
            </a:xfrm>
            <a:custGeom>
              <a:avLst/>
              <a:gdLst>
                <a:gd name="connsiteX0" fmla="*/ 613409 w 2280284"/>
                <a:gd name="connsiteY0" fmla="*/ 1227911 h 1227911"/>
                <a:gd name="connsiteX1" fmla="*/ 2280284 w 2280284"/>
                <a:gd name="connsiteY1" fmla="*/ 1227911 h 1227911"/>
                <a:gd name="connsiteX2" fmla="*/ 952068 w 2280284"/>
                <a:gd name="connsiteY2" fmla="*/ 99277 h 1227911"/>
                <a:gd name="connsiteX3" fmla="*/ 908461 w 2280284"/>
                <a:gd name="connsiteY3" fmla="*/ 78387 h 1227911"/>
                <a:gd name="connsiteX4" fmla="*/ 852933 w 2280284"/>
                <a:gd name="connsiteY4" fmla="*/ 48248 h 1227911"/>
                <a:gd name="connsiteX5" fmla="*/ 613954 w 2280284"/>
                <a:gd name="connsiteY5" fmla="*/ 0 h 1227911"/>
                <a:gd name="connsiteX6" fmla="*/ 613630 w 2280284"/>
                <a:gd name="connsiteY6" fmla="*/ 33 h 1227911"/>
                <a:gd name="connsiteX7" fmla="*/ 613409 w 2280284"/>
                <a:gd name="connsiteY7" fmla="*/ 4 h 1227911"/>
                <a:gd name="connsiteX8" fmla="*/ 613409 w 2280284"/>
                <a:gd name="connsiteY8" fmla="*/ 55 h 1227911"/>
                <a:gd name="connsiteX9" fmla="*/ 490221 w 2280284"/>
                <a:gd name="connsiteY9" fmla="*/ 12474 h 1227911"/>
                <a:gd name="connsiteX10" fmla="*/ 0 w 2280284"/>
                <a:gd name="connsiteY10" fmla="*/ 613954 h 1227911"/>
                <a:gd name="connsiteX11" fmla="*/ 490221 w 2280284"/>
                <a:gd name="connsiteY11" fmla="*/ 1215435 h 1227911"/>
                <a:gd name="connsiteX12" fmla="*/ 613409 w 2280284"/>
                <a:gd name="connsiteY12" fmla="*/ 1227853 h 122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0284" h="1227911">
                  <a:moveTo>
                    <a:pt x="613409" y="1227911"/>
                  </a:moveTo>
                  <a:lnTo>
                    <a:pt x="2280284" y="1227911"/>
                  </a:lnTo>
                  <a:cubicBezTo>
                    <a:pt x="1606986" y="972744"/>
                    <a:pt x="1382230" y="344489"/>
                    <a:pt x="952068" y="99277"/>
                  </a:cubicBezTo>
                  <a:lnTo>
                    <a:pt x="908461" y="78387"/>
                  </a:lnTo>
                  <a:lnTo>
                    <a:pt x="852933" y="48248"/>
                  </a:lnTo>
                  <a:cubicBezTo>
                    <a:pt x="779480" y="17180"/>
                    <a:pt x="698723" y="0"/>
                    <a:pt x="613954" y="0"/>
                  </a:cubicBezTo>
                  <a:lnTo>
                    <a:pt x="613630" y="33"/>
                  </a:lnTo>
                  <a:lnTo>
                    <a:pt x="613409" y="4"/>
                  </a:lnTo>
                  <a:lnTo>
                    <a:pt x="613409" y="55"/>
                  </a:lnTo>
                  <a:lnTo>
                    <a:pt x="490221" y="12474"/>
                  </a:lnTo>
                  <a:cubicBezTo>
                    <a:pt x="210453" y="69723"/>
                    <a:pt x="0" y="317262"/>
                    <a:pt x="0" y="613954"/>
                  </a:cubicBezTo>
                  <a:cubicBezTo>
                    <a:pt x="0" y="910646"/>
                    <a:pt x="210453" y="1158186"/>
                    <a:pt x="490221" y="1215435"/>
                  </a:cubicBezTo>
                  <a:lnTo>
                    <a:pt x="613409" y="1227853"/>
                  </a:lnTo>
                  <a:close/>
                </a:path>
              </a:pathLst>
            </a:custGeom>
            <a:solidFill>
              <a:srgbClr val="355F7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1AD8E2D-8A2F-4672-9C22-97DFE79F952A}"/>
                </a:ext>
              </a:extLst>
            </p:cNvPr>
            <p:cNvSpPr/>
            <p:nvPr/>
          </p:nvSpPr>
          <p:spPr>
            <a:xfrm>
              <a:off x="776011" y="2013739"/>
              <a:ext cx="891409" cy="891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383111" y="4360090"/>
            <a:ext cx="5453289" cy="1079574"/>
            <a:chOff x="591911" y="1845489"/>
            <a:chExt cx="6202590" cy="1227911"/>
          </a:xfrm>
        </p:grpSpPr>
        <p:sp>
          <p:nvSpPr>
            <p:cNvPr id="76" name="사각형: 둥근 모서리 13">
              <a:extLst>
                <a:ext uri="{FF2B5EF4-FFF2-40B4-BE49-F238E27FC236}">
                  <a16:creationId xmlns:a16="http://schemas.microsoft.com/office/drawing/2014/main" id="{CF519BD7-637A-49F8-85E6-B2DC1E0A4223}"/>
                </a:ext>
              </a:extLst>
            </p:cNvPr>
            <p:cNvSpPr/>
            <p:nvPr/>
          </p:nvSpPr>
          <p:spPr>
            <a:xfrm>
              <a:off x="591912" y="1845489"/>
              <a:ext cx="6202589" cy="122791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8800" marR="0" lvl="4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XGBoost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자유형: 도형 16">
              <a:extLst>
                <a:ext uri="{FF2B5EF4-FFF2-40B4-BE49-F238E27FC236}">
                  <a16:creationId xmlns:a16="http://schemas.microsoft.com/office/drawing/2014/main" id="{BE747D15-8E4F-46F7-A7C7-57AB2E3722E8}"/>
                </a:ext>
              </a:extLst>
            </p:cNvPr>
            <p:cNvSpPr/>
            <p:nvPr/>
          </p:nvSpPr>
          <p:spPr>
            <a:xfrm flipV="1">
              <a:off x="591911" y="1845489"/>
              <a:ext cx="2280284" cy="1227911"/>
            </a:xfrm>
            <a:custGeom>
              <a:avLst/>
              <a:gdLst>
                <a:gd name="connsiteX0" fmla="*/ 613409 w 2280284"/>
                <a:gd name="connsiteY0" fmla="*/ 1227911 h 1227911"/>
                <a:gd name="connsiteX1" fmla="*/ 2280284 w 2280284"/>
                <a:gd name="connsiteY1" fmla="*/ 1227911 h 1227911"/>
                <a:gd name="connsiteX2" fmla="*/ 952068 w 2280284"/>
                <a:gd name="connsiteY2" fmla="*/ 99277 h 1227911"/>
                <a:gd name="connsiteX3" fmla="*/ 908461 w 2280284"/>
                <a:gd name="connsiteY3" fmla="*/ 78387 h 1227911"/>
                <a:gd name="connsiteX4" fmla="*/ 852933 w 2280284"/>
                <a:gd name="connsiteY4" fmla="*/ 48248 h 1227911"/>
                <a:gd name="connsiteX5" fmla="*/ 613954 w 2280284"/>
                <a:gd name="connsiteY5" fmla="*/ 0 h 1227911"/>
                <a:gd name="connsiteX6" fmla="*/ 613630 w 2280284"/>
                <a:gd name="connsiteY6" fmla="*/ 33 h 1227911"/>
                <a:gd name="connsiteX7" fmla="*/ 613409 w 2280284"/>
                <a:gd name="connsiteY7" fmla="*/ 4 h 1227911"/>
                <a:gd name="connsiteX8" fmla="*/ 613409 w 2280284"/>
                <a:gd name="connsiteY8" fmla="*/ 55 h 1227911"/>
                <a:gd name="connsiteX9" fmla="*/ 490221 w 2280284"/>
                <a:gd name="connsiteY9" fmla="*/ 12474 h 1227911"/>
                <a:gd name="connsiteX10" fmla="*/ 0 w 2280284"/>
                <a:gd name="connsiteY10" fmla="*/ 613954 h 1227911"/>
                <a:gd name="connsiteX11" fmla="*/ 490221 w 2280284"/>
                <a:gd name="connsiteY11" fmla="*/ 1215435 h 1227911"/>
                <a:gd name="connsiteX12" fmla="*/ 613409 w 2280284"/>
                <a:gd name="connsiteY12" fmla="*/ 1227853 h 122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0284" h="1227911">
                  <a:moveTo>
                    <a:pt x="613409" y="1227911"/>
                  </a:moveTo>
                  <a:lnTo>
                    <a:pt x="2280284" y="1227911"/>
                  </a:lnTo>
                  <a:cubicBezTo>
                    <a:pt x="1606986" y="972744"/>
                    <a:pt x="1382230" y="344489"/>
                    <a:pt x="952068" y="99277"/>
                  </a:cubicBezTo>
                  <a:lnTo>
                    <a:pt x="908461" y="78387"/>
                  </a:lnTo>
                  <a:lnTo>
                    <a:pt x="852933" y="48248"/>
                  </a:lnTo>
                  <a:cubicBezTo>
                    <a:pt x="779480" y="17180"/>
                    <a:pt x="698723" y="0"/>
                    <a:pt x="613954" y="0"/>
                  </a:cubicBezTo>
                  <a:lnTo>
                    <a:pt x="613630" y="33"/>
                  </a:lnTo>
                  <a:lnTo>
                    <a:pt x="613409" y="4"/>
                  </a:lnTo>
                  <a:lnTo>
                    <a:pt x="613409" y="55"/>
                  </a:lnTo>
                  <a:lnTo>
                    <a:pt x="490221" y="12474"/>
                  </a:lnTo>
                  <a:cubicBezTo>
                    <a:pt x="210453" y="69723"/>
                    <a:pt x="0" y="317262"/>
                    <a:pt x="0" y="613954"/>
                  </a:cubicBezTo>
                  <a:cubicBezTo>
                    <a:pt x="0" y="910646"/>
                    <a:pt x="210453" y="1158186"/>
                    <a:pt x="490221" y="1215435"/>
                  </a:cubicBezTo>
                  <a:lnTo>
                    <a:pt x="613409" y="1227853"/>
                  </a:lnTo>
                  <a:close/>
                </a:path>
              </a:pathLst>
            </a:custGeom>
            <a:solidFill>
              <a:srgbClr val="355F7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11AD8E2D-8A2F-4672-9C22-97DFE79F952A}"/>
                </a:ext>
              </a:extLst>
            </p:cNvPr>
            <p:cNvSpPr/>
            <p:nvPr/>
          </p:nvSpPr>
          <p:spPr>
            <a:xfrm>
              <a:off x="776011" y="2013739"/>
              <a:ext cx="891409" cy="891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77DBC4-1F9D-4BC5-9B56-8A1680DE66C7}"/>
              </a:ext>
            </a:extLst>
          </p:cNvPr>
          <p:cNvSpPr/>
          <p:nvPr/>
        </p:nvSpPr>
        <p:spPr>
          <a:xfrm>
            <a:off x="490311" y="323819"/>
            <a:ext cx="6096000" cy="6632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2. Modeling  </a:t>
            </a:r>
            <a:r>
              <a:rPr kumimoji="0" lang="en-US" altLang="ko-KR" sz="1100" b="0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selection</a:t>
            </a:r>
            <a:endParaRPr kumimoji="0" lang="en-US" altLang="ko-KR" sz="2800" b="1" i="1" u="none" strike="noStrike" kern="1200" cap="none" spc="0" normalizeH="0" baseline="0" noProof="0" dirty="0">
              <a:ln>
                <a:noFill/>
              </a:ln>
              <a:solidFill>
                <a:srgbClr val="2C303A"/>
              </a:solidFill>
              <a:effectLst/>
              <a:uLnTx/>
              <a:uFillTx/>
              <a:latin typeface="a아시아헤드2" panose="02020600000000000000" pitchFamily="18" charset="-127"/>
              <a:ea typeface="a아시아헤드2" panose="02020600000000000000" pitchFamily="18" charset="-127"/>
              <a:cs typeface="+mn-cs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E2F69E8-B07A-4A9F-AC83-9831BA5BB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13731"/>
              </p:ext>
            </p:extLst>
          </p:nvPr>
        </p:nvGraphicFramePr>
        <p:xfrm>
          <a:off x="1701800" y="3216466"/>
          <a:ext cx="3746500" cy="16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23634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97B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97B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829E3FA-FA33-4593-9828-102C8B4A20DF}"/>
              </a:ext>
            </a:extLst>
          </p:cNvPr>
          <p:cNvSpPr txBox="1"/>
          <p:nvPr/>
        </p:nvSpPr>
        <p:spPr>
          <a:xfrm>
            <a:off x="617297" y="3100231"/>
            <a:ext cx="85347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355F77"/>
                </a:solidFill>
              </a:rPr>
              <a:t>0.212</a:t>
            </a:r>
            <a:endParaRPr lang="en-US" altLang="ko-KR" sz="1200" b="1" dirty="0">
              <a:solidFill>
                <a:srgbClr val="355F77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6D60C9D7-A70C-4C37-8B22-EDF2362B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072471"/>
              </p:ext>
            </p:extLst>
          </p:nvPr>
        </p:nvGraphicFramePr>
        <p:xfrm>
          <a:off x="7950200" y="3261360"/>
          <a:ext cx="3746500" cy="16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23634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97B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97B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E69C53F5-DE63-4053-A536-FF577828DCBC}"/>
              </a:ext>
            </a:extLst>
          </p:cNvPr>
          <p:cNvGraphicFramePr>
            <a:graphicFrameLocks noGrp="1"/>
          </p:cNvGraphicFramePr>
          <p:nvPr/>
        </p:nvGraphicFramePr>
        <p:xfrm>
          <a:off x="1701800" y="5731066"/>
          <a:ext cx="3746500" cy="16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23634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97B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97B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2A6FE53-6A36-41AF-8C4B-3D26B4DCC546}"/>
              </a:ext>
            </a:extLst>
          </p:cNvPr>
          <p:cNvSpPr txBox="1"/>
          <p:nvPr/>
        </p:nvSpPr>
        <p:spPr>
          <a:xfrm>
            <a:off x="6941911" y="3145125"/>
            <a:ext cx="85347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355F77"/>
                </a:solidFill>
              </a:rPr>
              <a:t>0.221</a:t>
            </a:r>
            <a:endParaRPr lang="en-US" altLang="ko-KR" sz="1200" b="1" dirty="0">
              <a:solidFill>
                <a:srgbClr val="355F77"/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CD9FA4A-576B-4FA5-B118-9A0D9A318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630354"/>
              </p:ext>
            </p:extLst>
          </p:nvPr>
        </p:nvGraphicFramePr>
        <p:xfrm>
          <a:off x="7950200" y="3765297"/>
          <a:ext cx="3746500" cy="16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23634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97B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97B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111633C6-D705-403D-A987-EAEAA5897E7A}"/>
              </a:ext>
            </a:extLst>
          </p:cNvPr>
          <p:cNvSpPr txBox="1"/>
          <p:nvPr/>
        </p:nvSpPr>
        <p:spPr>
          <a:xfrm>
            <a:off x="6941911" y="3649062"/>
            <a:ext cx="85347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355F77"/>
                </a:solidFill>
              </a:rPr>
              <a:t>0.212</a:t>
            </a:r>
            <a:endParaRPr lang="en-US" altLang="ko-KR" sz="1200" b="1" dirty="0">
              <a:solidFill>
                <a:srgbClr val="355F77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BD11E-65E7-4388-997C-6465DBD3B7A3}"/>
              </a:ext>
            </a:extLst>
          </p:cNvPr>
          <p:cNvSpPr txBox="1"/>
          <p:nvPr/>
        </p:nvSpPr>
        <p:spPr>
          <a:xfrm>
            <a:off x="6299200" y="3195497"/>
            <a:ext cx="92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Linear</a:t>
            </a:r>
            <a:endParaRPr lang="ko-KR" altLang="en-US" sz="1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5431D3-BD1F-4E15-9B8E-3D21AFD0235F}"/>
              </a:ext>
            </a:extLst>
          </p:cNvPr>
          <p:cNvSpPr txBox="1"/>
          <p:nvPr/>
        </p:nvSpPr>
        <p:spPr>
          <a:xfrm>
            <a:off x="6276730" y="3695228"/>
            <a:ext cx="92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Kernel</a:t>
            </a:r>
            <a:endParaRPr lang="ko-KR" altLang="en-US" sz="1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47C3D-8202-4C75-8046-1DF07D9B8AF0}"/>
              </a:ext>
            </a:extLst>
          </p:cNvPr>
          <p:cNvSpPr txBox="1"/>
          <p:nvPr/>
        </p:nvSpPr>
        <p:spPr>
          <a:xfrm>
            <a:off x="617297" y="5616143"/>
            <a:ext cx="85347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355F77"/>
                </a:solidFill>
              </a:rPr>
              <a:t>0.200</a:t>
            </a:r>
            <a:endParaRPr lang="en-US" altLang="ko-KR" sz="1200" b="1" dirty="0">
              <a:solidFill>
                <a:srgbClr val="355F77"/>
              </a:solidFill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8B1EA57D-723E-468A-8017-CD0FA038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866557"/>
              </p:ext>
            </p:extLst>
          </p:nvPr>
        </p:nvGraphicFramePr>
        <p:xfrm>
          <a:off x="7594600" y="5731066"/>
          <a:ext cx="3746500" cy="16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23634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97B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97B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97B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97B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8F6F3929-3BE3-44AB-A52A-8DBA6327059E}"/>
              </a:ext>
            </a:extLst>
          </p:cNvPr>
          <p:cNvSpPr txBox="1"/>
          <p:nvPr/>
        </p:nvSpPr>
        <p:spPr>
          <a:xfrm>
            <a:off x="6586311" y="5616143"/>
            <a:ext cx="85347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355F77"/>
                </a:solidFill>
              </a:rPr>
              <a:t>0.452</a:t>
            </a:r>
            <a:endParaRPr lang="en-US" altLang="ko-KR" sz="1200" b="1" dirty="0">
              <a:solidFill>
                <a:srgbClr val="355F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641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2A5D520A-2D2F-4B81-8C4C-E8578B96D3E3}"/>
              </a:ext>
            </a:extLst>
          </p:cNvPr>
          <p:cNvSpPr/>
          <p:nvPr/>
        </p:nvSpPr>
        <p:spPr>
          <a:xfrm>
            <a:off x="630128" y="1947782"/>
            <a:ext cx="341141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Logistic Regression</a:t>
            </a:r>
          </a:p>
        </p:txBody>
      </p:sp>
      <p:sp>
        <p:nvSpPr>
          <p:cNvPr id="39" name="자유형 19">
            <a:extLst>
              <a:ext uri="{FF2B5EF4-FFF2-40B4-BE49-F238E27FC236}">
                <a16:creationId xmlns:a16="http://schemas.microsoft.com/office/drawing/2014/main" id="{D0CDDC38-7693-4D87-B59E-5A9D29249919}"/>
              </a:ext>
            </a:extLst>
          </p:cNvPr>
          <p:cNvSpPr/>
          <p:nvPr/>
        </p:nvSpPr>
        <p:spPr>
          <a:xfrm>
            <a:off x="5703684" y="1541975"/>
            <a:ext cx="2360084" cy="1447392"/>
          </a:xfrm>
          <a:custGeom>
            <a:avLst/>
            <a:gdLst>
              <a:gd name="connsiteX0" fmla="*/ 239078 w 2360084"/>
              <a:gd name="connsiteY0" fmla="*/ 0 h 1447392"/>
              <a:gd name="connsiteX1" fmla="*/ 2340032 w 2360084"/>
              <a:gd name="connsiteY1" fmla="*/ 1392606 h 1447392"/>
              <a:gd name="connsiteX2" fmla="*/ 2360084 w 2360084"/>
              <a:gd name="connsiteY2" fmla="*/ 1447392 h 1447392"/>
              <a:gd name="connsiteX3" fmla="*/ 0 w 2360084"/>
              <a:gd name="connsiteY3" fmla="*/ 1447392 h 1447392"/>
              <a:gd name="connsiteX4" fmla="*/ 0 w 2360084"/>
              <a:gd name="connsiteY4" fmla="*/ 12679 h 1447392"/>
              <a:gd name="connsiteX5" fmla="*/ 5947 w 2360084"/>
              <a:gd name="connsiteY5" fmla="*/ 11772 h 1447392"/>
              <a:gd name="connsiteX6" fmla="*/ 239078 w 2360084"/>
              <a:gd name="connsiteY6" fmla="*/ 0 h 144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0084" h="1447392">
                <a:moveTo>
                  <a:pt x="239078" y="0"/>
                </a:moveTo>
                <a:cubicBezTo>
                  <a:pt x="1183543" y="0"/>
                  <a:pt x="1993889" y="574230"/>
                  <a:pt x="2340032" y="1392606"/>
                </a:cubicBezTo>
                <a:lnTo>
                  <a:pt x="2360084" y="1447392"/>
                </a:lnTo>
                <a:lnTo>
                  <a:pt x="0" y="1447392"/>
                </a:lnTo>
                <a:lnTo>
                  <a:pt x="0" y="12679"/>
                </a:lnTo>
                <a:lnTo>
                  <a:pt x="5947" y="11772"/>
                </a:lnTo>
                <a:cubicBezTo>
                  <a:pt x="82598" y="3988"/>
                  <a:pt x="160372" y="0"/>
                  <a:pt x="239078" y="0"/>
                </a:cubicBezTo>
                <a:close/>
              </a:path>
            </a:pathLst>
          </a:custGeom>
          <a:solidFill>
            <a:srgbClr val="386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자유형 18">
            <a:extLst>
              <a:ext uri="{FF2B5EF4-FFF2-40B4-BE49-F238E27FC236}">
                <a16:creationId xmlns:a16="http://schemas.microsoft.com/office/drawing/2014/main" id="{420FBE93-21EA-4E0B-9F5B-4FDDBDF1403E}"/>
              </a:ext>
            </a:extLst>
          </p:cNvPr>
          <p:cNvSpPr/>
          <p:nvPr/>
        </p:nvSpPr>
        <p:spPr>
          <a:xfrm>
            <a:off x="3821756" y="1560149"/>
            <a:ext cx="1845928" cy="1429218"/>
          </a:xfrm>
          <a:custGeom>
            <a:avLst/>
            <a:gdLst>
              <a:gd name="connsiteX0" fmla="*/ 1845928 w 1845928"/>
              <a:gd name="connsiteY0" fmla="*/ 0 h 1429218"/>
              <a:gd name="connsiteX1" fmla="*/ 1845928 w 1845928"/>
              <a:gd name="connsiteY1" fmla="*/ 1429218 h 1429218"/>
              <a:gd name="connsiteX2" fmla="*/ 0 w 1845928"/>
              <a:gd name="connsiteY2" fmla="*/ 1429218 h 1429218"/>
              <a:gd name="connsiteX3" fmla="*/ 20052 w 1845928"/>
              <a:gd name="connsiteY3" fmla="*/ 1374432 h 1429218"/>
              <a:gd name="connsiteX4" fmla="*/ 1661478 w 1845928"/>
              <a:gd name="connsiteY4" fmla="*/ 28150 h 1429218"/>
              <a:gd name="connsiteX5" fmla="*/ 1845928 w 1845928"/>
              <a:gd name="connsiteY5" fmla="*/ 0 h 142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928" h="1429218">
                <a:moveTo>
                  <a:pt x="1845928" y="0"/>
                </a:moveTo>
                <a:lnTo>
                  <a:pt x="1845928" y="1429218"/>
                </a:lnTo>
                <a:lnTo>
                  <a:pt x="0" y="1429218"/>
                </a:lnTo>
                <a:lnTo>
                  <a:pt x="20052" y="1374432"/>
                </a:lnTo>
                <a:cubicBezTo>
                  <a:pt x="308505" y="692452"/>
                  <a:pt x="919320" y="180018"/>
                  <a:pt x="1661478" y="28150"/>
                </a:cubicBezTo>
                <a:lnTo>
                  <a:pt x="1845928" y="0"/>
                </a:lnTo>
                <a:close/>
              </a:path>
            </a:pathLst>
          </a:custGeom>
          <a:solidFill>
            <a:srgbClr val="91B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자유형 34">
            <a:extLst>
              <a:ext uri="{FF2B5EF4-FFF2-40B4-BE49-F238E27FC236}">
                <a16:creationId xmlns:a16="http://schemas.microsoft.com/office/drawing/2014/main" id="{8B76C5D4-7F1E-443E-A348-8798BF8F43DC}"/>
              </a:ext>
            </a:extLst>
          </p:cNvPr>
          <p:cNvSpPr/>
          <p:nvPr/>
        </p:nvSpPr>
        <p:spPr>
          <a:xfrm>
            <a:off x="3662623" y="3025367"/>
            <a:ext cx="4560278" cy="1429382"/>
          </a:xfrm>
          <a:custGeom>
            <a:avLst/>
            <a:gdLst>
              <a:gd name="connsiteX0" fmla="*/ 2005061 w 4560278"/>
              <a:gd name="connsiteY0" fmla="*/ 0 h 1429382"/>
              <a:gd name="connsiteX1" fmla="*/ 2041061 w 4560278"/>
              <a:gd name="connsiteY1" fmla="*/ 0 h 1429382"/>
              <a:gd name="connsiteX2" fmla="*/ 2041061 w 4560278"/>
              <a:gd name="connsiteY2" fmla="*/ 1 h 1429382"/>
              <a:gd name="connsiteX3" fmla="*/ 4414321 w 4560278"/>
              <a:gd name="connsiteY3" fmla="*/ 1 h 1429382"/>
              <a:gd name="connsiteX4" fmla="*/ 4457767 w 4560278"/>
              <a:gd name="connsiteY4" fmla="*/ 118704 h 1429382"/>
              <a:gd name="connsiteX5" fmla="*/ 4560278 w 4560278"/>
              <a:gd name="connsiteY5" fmla="*/ 796748 h 1429382"/>
              <a:gd name="connsiteX6" fmla="*/ 4513954 w 4560278"/>
              <a:gd name="connsiteY6" fmla="*/ 1256276 h 1429382"/>
              <a:gd name="connsiteX7" fmla="*/ 4469444 w 4560278"/>
              <a:gd name="connsiteY7" fmla="*/ 1429382 h 1429382"/>
              <a:gd name="connsiteX8" fmla="*/ 2908569 w 4560278"/>
              <a:gd name="connsiteY8" fmla="*/ 1429382 h 1429382"/>
              <a:gd name="connsiteX9" fmla="*/ 2908569 w 4560278"/>
              <a:gd name="connsiteY9" fmla="*/ 1429381 h 1429382"/>
              <a:gd name="connsiteX10" fmla="*/ 2872569 w 4560278"/>
              <a:gd name="connsiteY10" fmla="*/ 1429381 h 1429382"/>
              <a:gd name="connsiteX11" fmla="*/ 2872569 w 4560278"/>
              <a:gd name="connsiteY11" fmla="*/ 1429382 h 1429382"/>
              <a:gd name="connsiteX12" fmla="*/ 90835 w 4560278"/>
              <a:gd name="connsiteY12" fmla="*/ 1429382 h 1429382"/>
              <a:gd name="connsiteX13" fmla="*/ 46324 w 4560278"/>
              <a:gd name="connsiteY13" fmla="*/ 1256276 h 1429382"/>
              <a:gd name="connsiteX14" fmla="*/ 0 w 4560278"/>
              <a:gd name="connsiteY14" fmla="*/ 796748 h 1429382"/>
              <a:gd name="connsiteX15" fmla="*/ 102511 w 4560278"/>
              <a:gd name="connsiteY15" fmla="*/ 118704 h 1429382"/>
              <a:gd name="connsiteX16" fmla="*/ 145957 w 4560278"/>
              <a:gd name="connsiteY16" fmla="*/ 1 h 1429382"/>
              <a:gd name="connsiteX17" fmla="*/ 2005061 w 4560278"/>
              <a:gd name="connsiteY17" fmla="*/ 1 h 142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60278" h="1429382">
                <a:moveTo>
                  <a:pt x="2005061" y="0"/>
                </a:moveTo>
                <a:lnTo>
                  <a:pt x="2041061" y="0"/>
                </a:lnTo>
                <a:lnTo>
                  <a:pt x="2041061" y="1"/>
                </a:lnTo>
                <a:lnTo>
                  <a:pt x="4414321" y="1"/>
                </a:lnTo>
                <a:lnTo>
                  <a:pt x="4457767" y="118704"/>
                </a:lnTo>
                <a:cubicBezTo>
                  <a:pt x="4524389" y="332898"/>
                  <a:pt x="4560278" y="560632"/>
                  <a:pt x="4560278" y="796748"/>
                </a:cubicBezTo>
                <a:cubicBezTo>
                  <a:pt x="4560278" y="954159"/>
                  <a:pt x="4544327" y="1107844"/>
                  <a:pt x="4513954" y="1256276"/>
                </a:cubicBezTo>
                <a:lnTo>
                  <a:pt x="4469444" y="1429382"/>
                </a:lnTo>
                <a:lnTo>
                  <a:pt x="2908569" y="1429382"/>
                </a:lnTo>
                <a:lnTo>
                  <a:pt x="2908569" y="1429381"/>
                </a:lnTo>
                <a:lnTo>
                  <a:pt x="2872569" y="1429381"/>
                </a:lnTo>
                <a:lnTo>
                  <a:pt x="2872569" y="1429382"/>
                </a:lnTo>
                <a:lnTo>
                  <a:pt x="90835" y="1429382"/>
                </a:lnTo>
                <a:lnTo>
                  <a:pt x="46324" y="1256276"/>
                </a:lnTo>
                <a:cubicBezTo>
                  <a:pt x="15951" y="1107844"/>
                  <a:pt x="0" y="954159"/>
                  <a:pt x="0" y="796748"/>
                </a:cubicBezTo>
                <a:cubicBezTo>
                  <a:pt x="0" y="560632"/>
                  <a:pt x="35889" y="332898"/>
                  <a:pt x="102511" y="118704"/>
                </a:cubicBezTo>
                <a:lnTo>
                  <a:pt x="145957" y="1"/>
                </a:lnTo>
                <a:lnTo>
                  <a:pt x="2005061" y="1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C0569DE-B2F1-486E-A9C6-DF06628295DA}"/>
              </a:ext>
            </a:extLst>
          </p:cNvPr>
          <p:cNvSpPr/>
          <p:nvPr/>
        </p:nvSpPr>
        <p:spPr>
          <a:xfrm>
            <a:off x="3877004" y="3454970"/>
            <a:ext cx="413151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prstClr val="white"/>
                </a:solidFill>
              </a:rPr>
              <a:t>ENSEMBLE</a:t>
            </a:r>
          </a:p>
        </p:txBody>
      </p:sp>
      <p:sp>
        <p:nvSpPr>
          <p:cNvPr id="43" name="자유형 11">
            <a:extLst>
              <a:ext uri="{FF2B5EF4-FFF2-40B4-BE49-F238E27FC236}">
                <a16:creationId xmlns:a16="http://schemas.microsoft.com/office/drawing/2014/main" id="{91C509FB-7147-4F75-BAF7-5120442D2D2E}"/>
              </a:ext>
            </a:extLst>
          </p:cNvPr>
          <p:cNvSpPr/>
          <p:nvPr/>
        </p:nvSpPr>
        <p:spPr>
          <a:xfrm flipH="1">
            <a:off x="5316413" y="4505066"/>
            <a:ext cx="2772478" cy="1521751"/>
          </a:xfrm>
          <a:custGeom>
            <a:avLst/>
            <a:gdLst>
              <a:gd name="connsiteX0" fmla="*/ 0 w 2772478"/>
              <a:gd name="connsiteY0" fmla="*/ 0 h 1611505"/>
              <a:gd name="connsiteX1" fmla="*/ 2772478 w 2772478"/>
              <a:gd name="connsiteY1" fmla="*/ 0 h 1611505"/>
              <a:gd name="connsiteX2" fmla="*/ 2772478 w 2772478"/>
              <a:gd name="connsiteY2" fmla="*/ 1531008 h 1611505"/>
              <a:gd name="connsiteX3" fmla="*/ 2639576 w 2772478"/>
              <a:gd name="connsiteY3" fmla="*/ 1565181 h 1611505"/>
              <a:gd name="connsiteX4" fmla="*/ 2180048 w 2772478"/>
              <a:gd name="connsiteY4" fmla="*/ 1611505 h 1611505"/>
              <a:gd name="connsiteX5" fmla="*/ 2420 w 2772478"/>
              <a:gd name="connsiteY5" fmla="*/ 9410 h 1611505"/>
              <a:gd name="connsiteX6" fmla="*/ 0 w 2772478"/>
              <a:gd name="connsiteY6" fmla="*/ 0 h 161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72478" h="1611505">
                <a:moveTo>
                  <a:pt x="0" y="0"/>
                </a:moveTo>
                <a:lnTo>
                  <a:pt x="2772478" y="0"/>
                </a:lnTo>
                <a:lnTo>
                  <a:pt x="2772478" y="1531008"/>
                </a:lnTo>
                <a:lnTo>
                  <a:pt x="2639576" y="1565181"/>
                </a:lnTo>
                <a:cubicBezTo>
                  <a:pt x="2491144" y="1595554"/>
                  <a:pt x="2337459" y="1611505"/>
                  <a:pt x="2180048" y="1611505"/>
                </a:cubicBezTo>
                <a:cubicBezTo>
                  <a:pt x="1156878" y="1611505"/>
                  <a:pt x="291111" y="937583"/>
                  <a:pt x="2420" y="9410"/>
                </a:cubicBezTo>
                <a:lnTo>
                  <a:pt x="0" y="0"/>
                </a:lnTo>
                <a:close/>
              </a:path>
            </a:pathLst>
          </a:custGeom>
          <a:solidFill>
            <a:srgbClr val="7AA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자유형 49">
            <a:extLst>
              <a:ext uri="{FF2B5EF4-FFF2-40B4-BE49-F238E27FC236}">
                <a16:creationId xmlns:a16="http://schemas.microsoft.com/office/drawing/2014/main" id="{5AF2A1C8-1354-4232-B9A2-C8EF4AA42591}"/>
              </a:ext>
            </a:extLst>
          </p:cNvPr>
          <p:cNvSpPr/>
          <p:nvPr/>
        </p:nvSpPr>
        <p:spPr>
          <a:xfrm>
            <a:off x="6306114" y="4090937"/>
            <a:ext cx="334340" cy="418344"/>
          </a:xfrm>
          <a:custGeom>
            <a:avLst/>
            <a:gdLst>
              <a:gd name="connsiteX0" fmla="*/ 167170 w 334340"/>
              <a:gd name="connsiteY0" fmla="*/ 0 h 418344"/>
              <a:gd name="connsiteX1" fmla="*/ 334340 w 334340"/>
              <a:gd name="connsiteY1" fmla="*/ 167170 h 418344"/>
              <a:gd name="connsiteX2" fmla="*/ 285377 w 334340"/>
              <a:gd name="connsiteY2" fmla="*/ 285377 h 418344"/>
              <a:gd name="connsiteX3" fmla="*/ 246942 w 334340"/>
              <a:gd name="connsiteY3" fmla="*/ 311291 h 418344"/>
              <a:gd name="connsiteX4" fmla="*/ 246942 w 334340"/>
              <a:gd name="connsiteY4" fmla="*/ 418344 h 418344"/>
              <a:gd name="connsiteX5" fmla="*/ 87398 w 334340"/>
              <a:gd name="connsiteY5" fmla="*/ 418344 h 418344"/>
              <a:gd name="connsiteX6" fmla="*/ 87398 w 334340"/>
              <a:gd name="connsiteY6" fmla="*/ 311291 h 418344"/>
              <a:gd name="connsiteX7" fmla="*/ 48963 w 334340"/>
              <a:gd name="connsiteY7" fmla="*/ 285377 h 418344"/>
              <a:gd name="connsiteX8" fmla="*/ 0 w 334340"/>
              <a:gd name="connsiteY8" fmla="*/ 167170 h 418344"/>
              <a:gd name="connsiteX9" fmla="*/ 167170 w 334340"/>
              <a:gd name="connsiteY9" fmla="*/ 0 h 41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340" h="418344">
                <a:moveTo>
                  <a:pt x="167170" y="0"/>
                </a:moveTo>
                <a:cubicBezTo>
                  <a:pt x="259495" y="0"/>
                  <a:pt x="334340" y="74845"/>
                  <a:pt x="334340" y="167170"/>
                </a:cubicBezTo>
                <a:cubicBezTo>
                  <a:pt x="334340" y="213333"/>
                  <a:pt x="315629" y="255125"/>
                  <a:pt x="285377" y="285377"/>
                </a:cubicBezTo>
                <a:lnTo>
                  <a:pt x="246942" y="311291"/>
                </a:lnTo>
                <a:lnTo>
                  <a:pt x="246942" y="418344"/>
                </a:lnTo>
                <a:lnTo>
                  <a:pt x="87398" y="418344"/>
                </a:lnTo>
                <a:lnTo>
                  <a:pt x="87398" y="311291"/>
                </a:lnTo>
                <a:lnTo>
                  <a:pt x="48963" y="285377"/>
                </a:lnTo>
                <a:cubicBezTo>
                  <a:pt x="18711" y="255125"/>
                  <a:pt x="0" y="213333"/>
                  <a:pt x="0" y="167170"/>
                </a:cubicBezTo>
                <a:cubicBezTo>
                  <a:pt x="0" y="74845"/>
                  <a:pt x="74845" y="0"/>
                  <a:pt x="1671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 43">
            <a:extLst>
              <a:ext uri="{FF2B5EF4-FFF2-40B4-BE49-F238E27FC236}">
                <a16:creationId xmlns:a16="http://schemas.microsoft.com/office/drawing/2014/main" id="{D50184F9-CCDD-4581-BAFC-35E58E3E189E}"/>
              </a:ext>
            </a:extLst>
          </p:cNvPr>
          <p:cNvSpPr/>
          <p:nvPr/>
        </p:nvSpPr>
        <p:spPr>
          <a:xfrm>
            <a:off x="6345911" y="4142562"/>
            <a:ext cx="254746" cy="374820"/>
          </a:xfrm>
          <a:custGeom>
            <a:avLst/>
            <a:gdLst>
              <a:gd name="connsiteX0" fmla="*/ 254746 w 254746"/>
              <a:gd name="connsiteY0" fmla="*/ 127373 h 374820"/>
              <a:gd name="connsiteX1" fmla="*/ 176952 w 254746"/>
              <a:gd name="connsiteY1" fmla="*/ 244736 h 374820"/>
              <a:gd name="connsiteX2" fmla="*/ 172505 w 254746"/>
              <a:gd name="connsiteY2" fmla="*/ 245634 h 374820"/>
              <a:gd name="connsiteX3" fmla="*/ 172505 w 254746"/>
              <a:gd name="connsiteY3" fmla="*/ 374820 h 374820"/>
              <a:gd name="connsiteX4" fmla="*/ 82241 w 254746"/>
              <a:gd name="connsiteY4" fmla="*/ 374820 h 374820"/>
              <a:gd name="connsiteX5" fmla="*/ 82241 w 254746"/>
              <a:gd name="connsiteY5" fmla="*/ 245634 h 374820"/>
              <a:gd name="connsiteX6" fmla="*/ 77794 w 254746"/>
              <a:gd name="connsiteY6" fmla="*/ 244736 h 374820"/>
              <a:gd name="connsiteX7" fmla="*/ 0 w 254746"/>
              <a:gd name="connsiteY7" fmla="*/ 127373 h 374820"/>
              <a:gd name="connsiteX8" fmla="*/ 127373 w 254746"/>
              <a:gd name="connsiteY8" fmla="*/ 0 h 374820"/>
              <a:gd name="connsiteX9" fmla="*/ 254746 w 254746"/>
              <a:gd name="connsiteY9" fmla="*/ 127373 h 37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746" h="374820">
                <a:moveTo>
                  <a:pt x="254746" y="127373"/>
                </a:moveTo>
                <a:cubicBezTo>
                  <a:pt x="254746" y="180133"/>
                  <a:pt x="222668" y="225400"/>
                  <a:pt x="176952" y="244736"/>
                </a:cubicBezTo>
                <a:lnTo>
                  <a:pt x="172505" y="245634"/>
                </a:lnTo>
                <a:lnTo>
                  <a:pt x="172505" y="374820"/>
                </a:lnTo>
                <a:lnTo>
                  <a:pt x="82241" y="374820"/>
                </a:lnTo>
                <a:lnTo>
                  <a:pt x="82241" y="245634"/>
                </a:lnTo>
                <a:lnTo>
                  <a:pt x="77794" y="244736"/>
                </a:lnTo>
                <a:cubicBezTo>
                  <a:pt x="32078" y="225400"/>
                  <a:pt x="0" y="180133"/>
                  <a:pt x="0" y="127373"/>
                </a:cubicBezTo>
                <a:cubicBezTo>
                  <a:pt x="0" y="57027"/>
                  <a:pt x="57027" y="0"/>
                  <a:pt x="127373" y="0"/>
                </a:cubicBezTo>
                <a:cubicBezTo>
                  <a:pt x="197719" y="0"/>
                  <a:pt x="254746" y="57027"/>
                  <a:pt x="254746" y="127373"/>
                </a:cubicBezTo>
                <a:close/>
              </a:path>
            </a:pathLst>
          </a:custGeom>
          <a:solidFill>
            <a:srgbClr val="7AAC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자유형 52">
            <a:extLst>
              <a:ext uri="{FF2B5EF4-FFF2-40B4-BE49-F238E27FC236}">
                <a16:creationId xmlns:a16="http://schemas.microsoft.com/office/drawing/2014/main" id="{E997CCA8-FCC1-4DB6-9C98-5807E2F830E3}"/>
              </a:ext>
            </a:extLst>
          </p:cNvPr>
          <p:cNvSpPr/>
          <p:nvPr/>
        </p:nvSpPr>
        <p:spPr>
          <a:xfrm>
            <a:off x="6918938" y="2609755"/>
            <a:ext cx="334340" cy="418344"/>
          </a:xfrm>
          <a:custGeom>
            <a:avLst/>
            <a:gdLst>
              <a:gd name="connsiteX0" fmla="*/ 167170 w 334340"/>
              <a:gd name="connsiteY0" fmla="*/ 0 h 418344"/>
              <a:gd name="connsiteX1" fmla="*/ 334340 w 334340"/>
              <a:gd name="connsiteY1" fmla="*/ 167170 h 418344"/>
              <a:gd name="connsiteX2" fmla="*/ 285377 w 334340"/>
              <a:gd name="connsiteY2" fmla="*/ 285377 h 418344"/>
              <a:gd name="connsiteX3" fmla="*/ 246942 w 334340"/>
              <a:gd name="connsiteY3" fmla="*/ 311291 h 418344"/>
              <a:gd name="connsiteX4" fmla="*/ 246942 w 334340"/>
              <a:gd name="connsiteY4" fmla="*/ 418344 h 418344"/>
              <a:gd name="connsiteX5" fmla="*/ 87398 w 334340"/>
              <a:gd name="connsiteY5" fmla="*/ 418344 h 418344"/>
              <a:gd name="connsiteX6" fmla="*/ 87398 w 334340"/>
              <a:gd name="connsiteY6" fmla="*/ 311291 h 418344"/>
              <a:gd name="connsiteX7" fmla="*/ 48963 w 334340"/>
              <a:gd name="connsiteY7" fmla="*/ 285377 h 418344"/>
              <a:gd name="connsiteX8" fmla="*/ 0 w 334340"/>
              <a:gd name="connsiteY8" fmla="*/ 167170 h 418344"/>
              <a:gd name="connsiteX9" fmla="*/ 167170 w 334340"/>
              <a:gd name="connsiteY9" fmla="*/ 0 h 41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340" h="418344">
                <a:moveTo>
                  <a:pt x="167170" y="0"/>
                </a:moveTo>
                <a:cubicBezTo>
                  <a:pt x="259495" y="0"/>
                  <a:pt x="334340" y="74845"/>
                  <a:pt x="334340" y="167170"/>
                </a:cubicBezTo>
                <a:cubicBezTo>
                  <a:pt x="334340" y="213333"/>
                  <a:pt x="315629" y="255125"/>
                  <a:pt x="285377" y="285377"/>
                </a:cubicBezTo>
                <a:lnTo>
                  <a:pt x="246942" y="311291"/>
                </a:lnTo>
                <a:lnTo>
                  <a:pt x="246942" y="418344"/>
                </a:lnTo>
                <a:lnTo>
                  <a:pt x="87398" y="418344"/>
                </a:lnTo>
                <a:lnTo>
                  <a:pt x="87398" y="311291"/>
                </a:lnTo>
                <a:lnTo>
                  <a:pt x="48963" y="285377"/>
                </a:lnTo>
                <a:cubicBezTo>
                  <a:pt x="18711" y="255125"/>
                  <a:pt x="0" y="213333"/>
                  <a:pt x="0" y="167170"/>
                </a:cubicBezTo>
                <a:cubicBezTo>
                  <a:pt x="0" y="74845"/>
                  <a:pt x="74845" y="0"/>
                  <a:pt x="1671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53">
            <a:extLst>
              <a:ext uri="{FF2B5EF4-FFF2-40B4-BE49-F238E27FC236}">
                <a16:creationId xmlns:a16="http://schemas.microsoft.com/office/drawing/2014/main" id="{7C3CC27C-C5AB-4417-A924-95F35CB055AA}"/>
              </a:ext>
            </a:extLst>
          </p:cNvPr>
          <p:cNvSpPr/>
          <p:nvPr/>
        </p:nvSpPr>
        <p:spPr>
          <a:xfrm>
            <a:off x="6958735" y="2653279"/>
            <a:ext cx="254746" cy="374820"/>
          </a:xfrm>
          <a:custGeom>
            <a:avLst/>
            <a:gdLst>
              <a:gd name="connsiteX0" fmla="*/ 254746 w 254746"/>
              <a:gd name="connsiteY0" fmla="*/ 127373 h 374820"/>
              <a:gd name="connsiteX1" fmla="*/ 176952 w 254746"/>
              <a:gd name="connsiteY1" fmla="*/ 244736 h 374820"/>
              <a:gd name="connsiteX2" fmla="*/ 172505 w 254746"/>
              <a:gd name="connsiteY2" fmla="*/ 245634 h 374820"/>
              <a:gd name="connsiteX3" fmla="*/ 172505 w 254746"/>
              <a:gd name="connsiteY3" fmla="*/ 374820 h 374820"/>
              <a:gd name="connsiteX4" fmla="*/ 82241 w 254746"/>
              <a:gd name="connsiteY4" fmla="*/ 374820 h 374820"/>
              <a:gd name="connsiteX5" fmla="*/ 82241 w 254746"/>
              <a:gd name="connsiteY5" fmla="*/ 245634 h 374820"/>
              <a:gd name="connsiteX6" fmla="*/ 77794 w 254746"/>
              <a:gd name="connsiteY6" fmla="*/ 244736 h 374820"/>
              <a:gd name="connsiteX7" fmla="*/ 0 w 254746"/>
              <a:gd name="connsiteY7" fmla="*/ 127373 h 374820"/>
              <a:gd name="connsiteX8" fmla="*/ 127373 w 254746"/>
              <a:gd name="connsiteY8" fmla="*/ 0 h 374820"/>
              <a:gd name="connsiteX9" fmla="*/ 254746 w 254746"/>
              <a:gd name="connsiteY9" fmla="*/ 127373 h 37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746" h="374820">
                <a:moveTo>
                  <a:pt x="254746" y="127373"/>
                </a:moveTo>
                <a:cubicBezTo>
                  <a:pt x="254746" y="180133"/>
                  <a:pt x="222668" y="225400"/>
                  <a:pt x="176952" y="244736"/>
                </a:cubicBezTo>
                <a:lnTo>
                  <a:pt x="172505" y="245634"/>
                </a:lnTo>
                <a:lnTo>
                  <a:pt x="172505" y="374820"/>
                </a:lnTo>
                <a:lnTo>
                  <a:pt x="82241" y="374820"/>
                </a:lnTo>
                <a:lnTo>
                  <a:pt x="82241" y="245634"/>
                </a:lnTo>
                <a:lnTo>
                  <a:pt x="77794" y="244736"/>
                </a:lnTo>
                <a:cubicBezTo>
                  <a:pt x="32078" y="225400"/>
                  <a:pt x="0" y="180133"/>
                  <a:pt x="0" y="127373"/>
                </a:cubicBezTo>
                <a:cubicBezTo>
                  <a:pt x="0" y="57027"/>
                  <a:pt x="57027" y="0"/>
                  <a:pt x="127373" y="0"/>
                </a:cubicBezTo>
                <a:cubicBezTo>
                  <a:pt x="197719" y="0"/>
                  <a:pt x="254746" y="57027"/>
                  <a:pt x="254746" y="127373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자유형 55">
            <a:extLst>
              <a:ext uri="{FF2B5EF4-FFF2-40B4-BE49-F238E27FC236}">
                <a16:creationId xmlns:a16="http://schemas.microsoft.com/office/drawing/2014/main" id="{7A78A7BC-A213-491E-835C-DA8AFD1D1294}"/>
              </a:ext>
            </a:extLst>
          </p:cNvPr>
          <p:cNvSpPr/>
          <p:nvPr/>
        </p:nvSpPr>
        <p:spPr>
          <a:xfrm rot="16200000">
            <a:off x="5329446" y="2029486"/>
            <a:ext cx="334340" cy="418344"/>
          </a:xfrm>
          <a:custGeom>
            <a:avLst/>
            <a:gdLst>
              <a:gd name="connsiteX0" fmla="*/ 167170 w 334340"/>
              <a:gd name="connsiteY0" fmla="*/ 0 h 418344"/>
              <a:gd name="connsiteX1" fmla="*/ 334340 w 334340"/>
              <a:gd name="connsiteY1" fmla="*/ 167170 h 418344"/>
              <a:gd name="connsiteX2" fmla="*/ 285377 w 334340"/>
              <a:gd name="connsiteY2" fmla="*/ 285377 h 418344"/>
              <a:gd name="connsiteX3" fmla="*/ 246942 w 334340"/>
              <a:gd name="connsiteY3" fmla="*/ 311291 h 418344"/>
              <a:gd name="connsiteX4" fmla="*/ 246942 w 334340"/>
              <a:gd name="connsiteY4" fmla="*/ 418344 h 418344"/>
              <a:gd name="connsiteX5" fmla="*/ 87398 w 334340"/>
              <a:gd name="connsiteY5" fmla="*/ 418344 h 418344"/>
              <a:gd name="connsiteX6" fmla="*/ 87398 w 334340"/>
              <a:gd name="connsiteY6" fmla="*/ 311291 h 418344"/>
              <a:gd name="connsiteX7" fmla="*/ 48963 w 334340"/>
              <a:gd name="connsiteY7" fmla="*/ 285377 h 418344"/>
              <a:gd name="connsiteX8" fmla="*/ 0 w 334340"/>
              <a:gd name="connsiteY8" fmla="*/ 167170 h 418344"/>
              <a:gd name="connsiteX9" fmla="*/ 167170 w 334340"/>
              <a:gd name="connsiteY9" fmla="*/ 0 h 41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340" h="418344">
                <a:moveTo>
                  <a:pt x="167170" y="0"/>
                </a:moveTo>
                <a:cubicBezTo>
                  <a:pt x="259495" y="0"/>
                  <a:pt x="334340" y="74845"/>
                  <a:pt x="334340" y="167170"/>
                </a:cubicBezTo>
                <a:cubicBezTo>
                  <a:pt x="334340" y="213333"/>
                  <a:pt x="315629" y="255125"/>
                  <a:pt x="285377" y="285377"/>
                </a:cubicBezTo>
                <a:lnTo>
                  <a:pt x="246942" y="311291"/>
                </a:lnTo>
                <a:lnTo>
                  <a:pt x="246942" y="418344"/>
                </a:lnTo>
                <a:lnTo>
                  <a:pt x="87398" y="418344"/>
                </a:lnTo>
                <a:lnTo>
                  <a:pt x="87398" y="311291"/>
                </a:lnTo>
                <a:lnTo>
                  <a:pt x="48963" y="285377"/>
                </a:lnTo>
                <a:cubicBezTo>
                  <a:pt x="18711" y="255125"/>
                  <a:pt x="0" y="213333"/>
                  <a:pt x="0" y="167170"/>
                </a:cubicBezTo>
                <a:cubicBezTo>
                  <a:pt x="0" y="74845"/>
                  <a:pt x="74845" y="0"/>
                  <a:pt x="1671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 56">
            <a:extLst>
              <a:ext uri="{FF2B5EF4-FFF2-40B4-BE49-F238E27FC236}">
                <a16:creationId xmlns:a16="http://schemas.microsoft.com/office/drawing/2014/main" id="{940BDE3C-526B-4B38-9FA5-C0A18C07C138}"/>
              </a:ext>
            </a:extLst>
          </p:cNvPr>
          <p:cNvSpPr/>
          <p:nvPr/>
        </p:nvSpPr>
        <p:spPr>
          <a:xfrm rot="16200000">
            <a:off x="5391005" y="2060773"/>
            <a:ext cx="254746" cy="374820"/>
          </a:xfrm>
          <a:custGeom>
            <a:avLst/>
            <a:gdLst>
              <a:gd name="connsiteX0" fmla="*/ 254746 w 254746"/>
              <a:gd name="connsiteY0" fmla="*/ 127373 h 374820"/>
              <a:gd name="connsiteX1" fmla="*/ 176952 w 254746"/>
              <a:gd name="connsiteY1" fmla="*/ 244736 h 374820"/>
              <a:gd name="connsiteX2" fmla="*/ 172505 w 254746"/>
              <a:gd name="connsiteY2" fmla="*/ 245634 h 374820"/>
              <a:gd name="connsiteX3" fmla="*/ 172505 w 254746"/>
              <a:gd name="connsiteY3" fmla="*/ 374820 h 374820"/>
              <a:gd name="connsiteX4" fmla="*/ 82241 w 254746"/>
              <a:gd name="connsiteY4" fmla="*/ 374820 h 374820"/>
              <a:gd name="connsiteX5" fmla="*/ 82241 w 254746"/>
              <a:gd name="connsiteY5" fmla="*/ 245634 h 374820"/>
              <a:gd name="connsiteX6" fmla="*/ 77794 w 254746"/>
              <a:gd name="connsiteY6" fmla="*/ 244736 h 374820"/>
              <a:gd name="connsiteX7" fmla="*/ 0 w 254746"/>
              <a:gd name="connsiteY7" fmla="*/ 127373 h 374820"/>
              <a:gd name="connsiteX8" fmla="*/ 127373 w 254746"/>
              <a:gd name="connsiteY8" fmla="*/ 0 h 374820"/>
              <a:gd name="connsiteX9" fmla="*/ 254746 w 254746"/>
              <a:gd name="connsiteY9" fmla="*/ 127373 h 37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746" h="374820">
                <a:moveTo>
                  <a:pt x="254746" y="127373"/>
                </a:moveTo>
                <a:cubicBezTo>
                  <a:pt x="254746" y="180133"/>
                  <a:pt x="222668" y="225400"/>
                  <a:pt x="176952" y="244736"/>
                </a:cubicBezTo>
                <a:lnTo>
                  <a:pt x="172505" y="245634"/>
                </a:lnTo>
                <a:lnTo>
                  <a:pt x="172505" y="374820"/>
                </a:lnTo>
                <a:lnTo>
                  <a:pt x="82241" y="374820"/>
                </a:lnTo>
                <a:lnTo>
                  <a:pt x="82241" y="245634"/>
                </a:lnTo>
                <a:lnTo>
                  <a:pt x="77794" y="244736"/>
                </a:lnTo>
                <a:cubicBezTo>
                  <a:pt x="32078" y="225400"/>
                  <a:pt x="0" y="180133"/>
                  <a:pt x="0" y="127373"/>
                </a:cubicBezTo>
                <a:cubicBezTo>
                  <a:pt x="0" y="57027"/>
                  <a:pt x="57027" y="0"/>
                  <a:pt x="127373" y="0"/>
                </a:cubicBezTo>
                <a:cubicBezTo>
                  <a:pt x="197719" y="0"/>
                  <a:pt x="254746" y="57027"/>
                  <a:pt x="254746" y="127373"/>
                </a:cubicBezTo>
                <a:close/>
              </a:path>
            </a:pathLst>
          </a:custGeom>
          <a:solidFill>
            <a:srgbClr val="3862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자유형 57">
            <a:extLst>
              <a:ext uri="{FF2B5EF4-FFF2-40B4-BE49-F238E27FC236}">
                <a16:creationId xmlns:a16="http://schemas.microsoft.com/office/drawing/2014/main" id="{41839DC2-E5D4-4CF8-BEE8-71FF734AD82A}"/>
              </a:ext>
            </a:extLst>
          </p:cNvPr>
          <p:cNvSpPr/>
          <p:nvPr/>
        </p:nvSpPr>
        <p:spPr>
          <a:xfrm flipH="1">
            <a:off x="3764795" y="4470749"/>
            <a:ext cx="1551618" cy="1521751"/>
          </a:xfrm>
          <a:custGeom>
            <a:avLst/>
            <a:gdLst>
              <a:gd name="connsiteX0" fmla="*/ 0 w 1551618"/>
              <a:gd name="connsiteY0" fmla="*/ 0 h 1521751"/>
              <a:gd name="connsiteX1" fmla="*/ 1551618 w 1551618"/>
              <a:gd name="connsiteY1" fmla="*/ 0 h 1521751"/>
              <a:gd name="connsiteX2" fmla="*/ 1549198 w 1551618"/>
              <a:gd name="connsiteY2" fmla="*/ 9410 h 1521751"/>
              <a:gd name="connsiteX3" fmla="*/ 49614 w 1551618"/>
              <a:gd name="connsiteY3" fmla="*/ 1508994 h 1521751"/>
              <a:gd name="connsiteX4" fmla="*/ 0 w 1551618"/>
              <a:gd name="connsiteY4" fmla="*/ 1521751 h 1521751"/>
              <a:gd name="connsiteX5" fmla="*/ 0 w 1551618"/>
              <a:gd name="connsiteY5" fmla="*/ 0 h 152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1618" h="1521751">
                <a:moveTo>
                  <a:pt x="0" y="0"/>
                </a:moveTo>
                <a:lnTo>
                  <a:pt x="1551618" y="0"/>
                </a:lnTo>
                <a:lnTo>
                  <a:pt x="1549198" y="9410"/>
                </a:lnTo>
                <a:cubicBezTo>
                  <a:pt x="1327128" y="723389"/>
                  <a:pt x="763593" y="1286924"/>
                  <a:pt x="49614" y="1508994"/>
                </a:cubicBezTo>
                <a:lnTo>
                  <a:pt x="0" y="152175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자유형 59">
            <a:extLst>
              <a:ext uri="{FF2B5EF4-FFF2-40B4-BE49-F238E27FC236}">
                <a16:creationId xmlns:a16="http://schemas.microsoft.com/office/drawing/2014/main" id="{05F098BE-D6C8-4E45-9651-2D2FE9633484}"/>
              </a:ext>
            </a:extLst>
          </p:cNvPr>
          <p:cNvSpPr/>
          <p:nvPr/>
        </p:nvSpPr>
        <p:spPr>
          <a:xfrm rot="5400000" flipH="1">
            <a:off x="5337267" y="5032286"/>
            <a:ext cx="334340" cy="418344"/>
          </a:xfrm>
          <a:custGeom>
            <a:avLst/>
            <a:gdLst>
              <a:gd name="connsiteX0" fmla="*/ 167170 w 334340"/>
              <a:gd name="connsiteY0" fmla="*/ 0 h 418344"/>
              <a:gd name="connsiteX1" fmla="*/ 334340 w 334340"/>
              <a:gd name="connsiteY1" fmla="*/ 167170 h 418344"/>
              <a:gd name="connsiteX2" fmla="*/ 285377 w 334340"/>
              <a:gd name="connsiteY2" fmla="*/ 285377 h 418344"/>
              <a:gd name="connsiteX3" fmla="*/ 246942 w 334340"/>
              <a:gd name="connsiteY3" fmla="*/ 311291 h 418344"/>
              <a:gd name="connsiteX4" fmla="*/ 246942 w 334340"/>
              <a:gd name="connsiteY4" fmla="*/ 418344 h 418344"/>
              <a:gd name="connsiteX5" fmla="*/ 87398 w 334340"/>
              <a:gd name="connsiteY5" fmla="*/ 418344 h 418344"/>
              <a:gd name="connsiteX6" fmla="*/ 87398 w 334340"/>
              <a:gd name="connsiteY6" fmla="*/ 311291 h 418344"/>
              <a:gd name="connsiteX7" fmla="*/ 48963 w 334340"/>
              <a:gd name="connsiteY7" fmla="*/ 285377 h 418344"/>
              <a:gd name="connsiteX8" fmla="*/ 0 w 334340"/>
              <a:gd name="connsiteY8" fmla="*/ 167170 h 418344"/>
              <a:gd name="connsiteX9" fmla="*/ 167170 w 334340"/>
              <a:gd name="connsiteY9" fmla="*/ 0 h 41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340" h="418344">
                <a:moveTo>
                  <a:pt x="167170" y="0"/>
                </a:moveTo>
                <a:cubicBezTo>
                  <a:pt x="259495" y="0"/>
                  <a:pt x="334340" y="74845"/>
                  <a:pt x="334340" y="167170"/>
                </a:cubicBezTo>
                <a:cubicBezTo>
                  <a:pt x="334340" y="213333"/>
                  <a:pt x="315629" y="255125"/>
                  <a:pt x="285377" y="285377"/>
                </a:cubicBezTo>
                <a:lnTo>
                  <a:pt x="246942" y="311291"/>
                </a:lnTo>
                <a:lnTo>
                  <a:pt x="246942" y="418344"/>
                </a:lnTo>
                <a:lnTo>
                  <a:pt x="87398" y="418344"/>
                </a:lnTo>
                <a:lnTo>
                  <a:pt x="87398" y="311291"/>
                </a:lnTo>
                <a:lnTo>
                  <a:pt x="48963" y="285377"/>
                </a:lnTo>
                <a:cubicBezTo>
                  <a:pt x="18711" y="255125"/>
                  <a:pt x="0" y="213333"/>
                  <a:pt x="0" y="167170"/>
                </a:cubicBezTo>
                <a:cubicBezTo>
                  <a:pt x="0" y="74845"/>
                  <a:pt x="74845" y="0"/>
                  <a:pt x="1671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자유형 60">
            <a:extLst>
              <a:ext uri="{FF2B5EF4-FFF2-40B4-BE49-F238E27FC236}">
                <a16:creationId xmlns:a16="http://schemas.microsoft.com/office/drawing/2014/main" id="{01BCB1D6-AABC-466C-A849-E97DB4960095}"/>
              </a:ext>
            </a:extLst>
          </p:cNvPr>
          <p:cNvSpPr/>
          <p:nvPr/>
        </p:nvSpPr>
        <p:spPr>
          <a:xfrm rot="5400000" flipH="1">
            <a:off x="5347481" y="5054048"/>
            <a:ext cx="254746" cy="374820"/>
          </a:xfrm>
          <a:custGeom>
            <a:avLst/>
            <a:gdLst>
              <a:gd name="connsiteX0" fmla="*/ 254746 w 254746"/>
              <a:gd name="connsiteY0" fmla="*/ 127373 h 374820"/>
              <a:gd name="connsiteX1" fmla="*/ 176952 w 254746"/>
              <a:gd name="connsiteY1" fmla="*/ 244736 h 374820"/>
              <a:gd name="connsiteX2" fmla="*/ 172505 w 254746"/>
              <a:gd name="connsiteY2" fmla="*/ 245634 h 374820"/>
              <a:gd name="connsiteX3" fmla="*/ 172505 w 254746"/>
              <a:gd name="connsiteY3" fmla="*/ 374820 h 374820"/>
              <a:gd name="connsiteX4" fmla="*/ 82241 w 254746"/>
              <a:gd name="connsiteY4" fmla="*/ 374820 h 374820"/>
              <a:gd name="connsiteX5" fmla="*/ 82241 w 254746"/>
              <a:gd name="connsiteY5" fmla="*/ 245634 h 374820"/>
              <a:gd name="connsiteX6" fmla="*/ 77794 w 254746"/>
              <a:gd name="connsiteY6" fmla="*/ 244736 h 374820"/>
              <a:gd name="connsiteX7" fmla="*/ 0 w 254746"/>
              <a:gd name="connsiteY7" fmla="*/ 127373 h 374820"/>
              <a:gd name="connsiteX8" fmla="*/ 127373 w 254746"/>
              <a:gd name="connsiteY8" fmla="*/ 0 h 374820"/>
              <a:gd name="connsiteX9" fmla="*/ 254746 w 254746"/>
              <a:gd name="connsiteY9" fmla="*/ 127373 h 37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746" h="374820">
                <a:moveTo>
                  <a:pt x="254746" y="127373"/>
                </a:moveTo>
                <a:cubicBezTo>
                  <a:pt x="254746" y="180133"/>
                  <a:pt x="222668" y="225400"/>
                  <a:pt x="176952" y="244736"/>
                </a:cubicBezTo>
                <a:lnTo>
                  <a:pt x="172505" y="245634"/>
                </a:lnTo>
                <a:lnTo>
                  <a:pt x="172505" y="374820"/>
                </a:lnTo>
                <a:lnTo>
                  <a:pt x="82241" y="374820"/>
                </a:lnTo>
                <a:lnTo>
                  <a:pt x="82241" y="245634"/>
                </a:lnTo>
                <a:lnTo>
                  <a:pt x="77794" y="244736"/>
                </a:lnTo>
                <a:cubicBezTo>
                  <a:pt x="32078" y="225400"/>
                  <a:pt x="0" y="180133"/>
                  <a:pt x="0" y="127373"/>
                </a:cubicBezTo>
                <a:cubicBezTo>
                  <a:pt x="0" y="57027"/>
                  <a:pt x="57027" y="0"/>
                  <a:pt x="127373" y="0"/>
                </a:cubicBezTo>
                <a:cubicBezTo>
                  <a:pt x="197719" y="0"/>
                  <a:pt x="254746" y="57027"/>
                  <a:pt x="254746" y="12737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자유형 73">
            <a:extLst>
              <a:ext uri="{FF2B5EF4-FFF2-40B4-BE49-F238E27FC236}">
                <a16:creationId xmlns:a16="http://schemas.microsoft.com/office/drawing/2014/main" id="{668943B1-3121-4C9F-9590-1E28F9C819AE}"/>
              </a:ext>
            </a:extLst>
          </p:cNvPr>
          <p:cNvSpPr/>
          <p:nvPr/>
        </p:nvSpPr>
        <p:spPr>
          <a:xfrm rot="10800000">
            <a:off x="4765012" y="2989367"/>
            <a:ext cx="334340" cy="427936"/>
          </a:xfrm>
          <a:custGeom>
            <a:avLst/>
            <a:gdLst>
              <a:gd name="connsiteX0" fmla="*/ 167170 w 334340"/>
              <a:gd name="connsiteY0" fmla="*/ 0 h 418344"/>
              <a:gd name="connsiteX1" fmla="*/ 334340 w 334340"/>
              <a:gd name="connsiteY1" fmla="*/ 167170 h 418344"/>
              <a:gd name="connsiteX2" fmla="*/ 285377 w 334340"/>
              <a:gd name="connsiteY2" fmla="*/ 285377 h 418344"/>
              <a:gd name="connsiteX3" fmla="*/ 246942 w 334340"/>
              <a:gd name="connsiteY3" fmla="*/ 311291 h 418344"/>
              <a:gd name="connsiteX4" fmla="*/ 246942 w 334340"/>
              <a:gd name="connsiteY4" fmla="*/ 418344 h 418344"/>
              <a:gd name="connsiteX5" fmla="*/ 87398 w 334340"/>
              <a:gd name="connsiteY5" fmla="*/ 418344 h 418344"/>
              <a:gd name="connsiteX6" fmla="*/ 87398 w 334340"/>
              <a:gd name="connsiteY6" fmla="*/ 311291 h 418344"/>
              <a:gd name="connsiteX7" fmla="*/ 48963 w 334340"/>
              <a:gd name="connsiteY7" fmla="*/ 285377 h 418344"/>
              <a:gd name="connsiteX8" fmla="*/ 0 w 334340"/>
              <a:gd name="connsiteY8" fmla="*/ 167170 h 418344"/>
              <a:gd name="connsiteX9" fmla="*/ 167170 w 334340"/>
              <a:gd name="connsiteY9" fmla="*/ 0 h 41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340" h="418344">
                <a:moveTo>
                  <a:pt x="167170" y="0"/>
                </a:moveTo>
                <a:cubicBezTo>
                  <a:pt x="259495" y="0"/>
                  <a:pt x="334340" y="74845"/>
                  <a:pt x="334340" y="167170"/>
                </a:cubicBezTo>
                <a:cubicBezTo>
                  <a:pt x="334340" y="213333"/>
                  <a:pt x="315629" y="255125"/>
                  <a:pt x="285377" y="285377"/>
                </a:cubicBezTo>
                <a:lnTo>
                  <a:pt x="246942" y="311291"/>
                </a:lnTo>
                <a:lnTo>
                  <a:pt x="246942" y="418344"/>
                </a:lnTo>
                <a:lnTo>
                  <a:pt x="87398" y="418344"/>
                </a:lnTo>
                <a:lnTo>
                  <a:pt x="87398" y="311291"/>
                </a:lnTo>
                <a:lnTo>
                  <a:pt x="48963" y="285377"/>
                </a:lnTo>
                <a:cubicBezTo>
                  <a:pt x="18711" y="255125"/>
                  <a:pt x="0" y="213333"/>
                  <a:pt x="0" y="167170"/>
                </a:cubicBezTo>
                <a:cubicBezTo>
                  <a:pt x="0" y="74845"/>
                  <a:pt x="74845" y="0"/>
                  <a:pt x="1671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자유형 74">
            <a:extLst>
              <a:ext uri="{FF2B5EF4-FFF2-40B4-BE49-F238E27FC236}">
                <a16:creationId xmlns:a16="http://schemas.microsoft.com/office/drawing/2014/main" id="{400E3275-4BED-4368-A2B3-B036FF22E656}"/>
              </a:ext>
            </a:extLst>
          </p:cNvPr>
          <p:cNvSpPr/>
          <p:nvPr/>
        </p:nvSpPr>
        <p:spPr>
          <a:xfrm rot="10800000">
            <a:off x="4804502" y="2982383"/>
            <a:ext cx="254746" cy="401228"/>
          </a:xfrm>
          <a:custGeom>
            <a:avLst/>
            <a:gdLst>
              <a:gd name="connsiteX0" fmla="*/ 254746 w 254746"/>
              <a:gd name="connsiteY0" fmla="*/ 127373 h 374820"/>
              <a:gd name="connsiteX1" fmla="*/ 176952 w 254746"/>
              <a:gd name="connsiteY1" fmla="*/ 244736 h 374820"/>
              <a:gd name="connsiteX2" fmla="*/ 172505 w 254746"/>
              <a:gd name="connsiteY2" fmla="*/ 245634 h 374820"/>
              <a:gd name="connsiteX3" fmla="*/ 172505 w 254746"/>
              <a:gd name="connsiteY3" fmla="*/ 374820 h 374820"/>
              <a:gd name="connsiteX4" fmla="*/ 82241 w 254746"/>
              <a:gd name="connsiteY4" fmla="*/ 374820 h 374820"/>
              <a:gd name="connsiteX5" fmla="*/ 82241 w 254746"/>
              <a:gd name="connsiteY5" fmla="*/ 245634 h 374820"/>
              <a:gd name="connsiteX6" fmla="*/ 77794 w 254746"/>
              <a:gd name="connsiteY6" fmla="*/ 244736 h 374820"/>
              <a:gd name="connsiteX7" fmla="*/ 0 w 254746"/>
              <a:gd name="connsiteY7" fmla="*/ 127373 h 374820"/>
              <a:gd name="connsiteX8" fmla="*/ 127373 w 254746"/>
              <a:gd name="connsiteY8" fmla="*/ 0 h 374820"/>
              <a:gd name="connsiteX9" fmla="*/ 254746 w 254746"/>
              <a:gd name="connsiteY9" fmla="*/ 127373 h 37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746" h="374820">
                <a:moveTo>
                  <a:pt x="254746" y="127373"/>
                </a:moveTo>
                <a:cubicBezTo>
                  <a:pt x="254746" y="180133"/>
                  <a:pt x="222668" y="225400"/>
                  <a:pt x="176952" y="244736"/>
                </a:cubicBezTo>
                <a:lnTo>
                  <a:pt x="172505" y="245634"/>
                </a:lnTo>
                <a:lnTo>
                  <a:pt x="172505" y="374820"/>
                </a:lnTo>
                <a:lnTo>
                  <a:pt x="82241" y="374820"/>
                </a:lnTo>
                <a:lnTo>
                  <a:pt x="82241" y="245634"/>
                </a:lnTo>
                <a:lnTo>
                  <a:pt x="77794" y="244736"/>
                </a:lnTo>
                <a:cubicBezTo>
                  <a:pt x="32078" y="225400"/>
                  <a:pt x="0" y="180133"/>
                  <a:pt x="0" y="127373"/>
                </a:cubicBezTo>
                <a:cubicBezTo>
                  <a:pt x="0" y="57027"/>
                  <a:pt x="57027" y="0"/>
                  <a:pt x="127373" y="0"/>
                </a:cubicBezTo>
                <a:cubicBezTo>
                  <a:pt x="197719" y="0"/>
                  <a:pt x="254746" y="57027"/>
                  <a:pt x="254746" y="127373"/>
                </a:cubicBezTo>
                <a:close/>
              </a:path>
            </a:pathLst>
          </a:custGeom>
          <a:solidFill>
            <a:srgbClr val="91BAD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A1656F-DE16-4BAE-96CA-5156CE92EC23}"/>
              </a:ext>
            </a:extLst>
          </p:cNvPr>
          <p:cNvSpPr/>
          <p:nvPr/>
        </p:nvSpPr>
        <p:spPr>
          <a:xfrm>
            <a:off x="8004595" y="1947782"/>
            <a:ext cx="341141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SVM(Linear)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FA45990-CB2F-4949-BCBA-ED3A0B1CBEB3}"/>
              </a:ext>
            </a:extLst>
          </p:cNvPr>
          <p:cNvSpPr/>
          <p:nvPr/>
        </p:nvSpPr>
        <p:spPr>
          <a:xfrm>
            <a:off x="865034" y="5408628"/>
            <a:ext cx="341141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Random Forest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75B6B80-CAE9-4E9E-98C5-DBD66DC0B587}"/>
              </a:ext>
            </a:extLst>
          </p:cNvPr>
          <p:cNvSpPr/>
          <p:nvPr/>
        </p:nvSpPr>
        <p:spPr>
          <a:xfrm>
            <a:off x="7830516" y="4954336"/>
            <a:ext cx="341141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XGBoost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9CD75-200A-4F6F-BCBB-A9E141BA304F}"/>
              </a:ext>
            </a:extLst>
          </p:cNvPr>
          <p:cNvSpPr txBox="1"/>
          <p:nvPr/>
        </p:nvSpPr>
        <p:spPr>
          <a:xfrm>
            <a:off x="4318004" y="2343565"/>
            <a:ext cx="98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0.196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8F5166-02B1-44B0-990C-D8974706E919}"/>
              </a:ext>
            </a:extLst>
          </p:cNvPr>
          <p:cNvSpPr txBox="1"/>
          <p:nvPr/>
        </p:nvSpPr>
        <p:spPr>
          <a:xfrm>
            <a:off x="6040879" y="2110168"/>
            <a:ext cx="98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0.203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59EE4A-0441-43F7-80D0-2234D58B807C}"/>
              </a:ext>
            </a:extLst>
          </p:cNvPr>
          <p:cNvSpPr txBox="1"/>
          <p:nvPr/>
        </p:nvSpPr>
        <p:spPr>
          <a:xfrm>
            <a:off x="4236913" y="4921792"/>
            <a:ext cx="98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0.185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3DE3ABB-C6ED-403E-9D7D-469F8721E782}"/>
              </a:ext>
            </a:extLst>
          </p:cNvPr>
          <p:cNvSpPr txBox="1"/>
          <p:nvPr/>
        </p:nvSpPr>
        <p:spPr>
          <a:xfrm>
            <a:off x="6356377" y="4902272"/>
            <a:ext cx="98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0.417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A6B83B-8A09-4F5D-B7CC-74971663CC4D}"/>
              </a:ext>
            </a:extLst>
          </p:cNvPr>
          <p:cNvSpPr/>
          <p:nvPr/>
        </p:nvSpPr>
        <p:spPr>
          <a:xfrm>
            <a:off x="490311" y="323819"/>
            <a:ext cx="6096000" cy="6632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2. Modeling  </a:t>
            </a:r>
            <a:r>
              <a:rPr kumimoji="0" lang="en-US" altLang="ko-KR" sz="1100" b="0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selection</a:t>
            </a:r>
            <a:endParaRPr kumimoji="0" lang="en-US" altLang="ko-KR" sz="2800" b="1" i="1" u="none" strike="noStrike" kern="1200" cap="none" spc="0" normalizeH="0" baseline="0" noProof="0" dirty="0">
              <a:ln>
                <a:noFill/>
              </a:ln>
              <a:solidFill>
                <a:srgbClr val="2C303A"/>
              </a:solidFill>
              <a:effectLst/>
              <a:uLnTx/>
              <a:uFillTx/>
              <a:latin typeface="a아시아헤드2" panose="02020600000000000000" pitchFamily="18" charset="-127"/>
              <a:ea typeface="a아시아헤드2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726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55F77">
                  <a:alpha val="0"/>
                </a:srgbClr>
              </a:gs>
              <a:gs pos="100000">
                <a:schemeClr val="tx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7758" y="620257"/>
            <a:ext cx="5661281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790095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2858402" cy="6858000"/>
          </a:xfrm>
          <a:prstGeom prst="rect">
            <a:avLst/>
          </a:prstGeom>
          <a:solidFill>
            <a:srgbClr val="2C30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57607D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7691" y="248714"/>
            <a:ext cx="1603019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TABLE</a:t>
            </a: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41040" y="1424573"/>
            <a:ext cx="6096000" cy="6765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i="1" dirty="0">
                <a:solidFill>
                  <a:srgbClr val="2C303A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EDA Review</a:t>
            </a:r>
            <a:endParaRPr kumimoji="0" lang="en-US" altLang="ko-KR" sz="2800" b="1" i="1" u="none" strike="noStrike" kern="1200" cap="none" spc="0" normalizeH="0" baseline="0" noProof="0" dirty="0">
              <a:ln>
                <a:noFill/>
              </a:ln>
              <a:solidFill>
                <a:srgbClr val="2C303A"/>
              </a:solidFill>
              <a:effectLst/>
              <a:uLnTx/>
              <a:uFillTx/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3090AF-5B9B-4AA5-8EE4-AB8396C529B3}"/>
              </a:ext>
            </a:extLst>
          </p:cNvPr>
          <p:cNvSpPr/>
          <p:nvPr/>
        </p:nvSpPr>
        <p:spPr>
          <a:xfrm>
            <a:off x="627691" y="1341121"/>
            <a:ext cx="1603019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1</a:t>
            </a: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D6DE2-C288-47D5-82E7-E1E726502462}"/>
              </a:ext>
            </a:extLst>
          </p:cNvPr>
          <p:cNvSpPr/>
          <p:nvPr/>
        </p:nvSpPr>
        <p:spPr>
          <a:xfrm>
            <a:off x="627691" y="2407637"/>
            <a:ext cx="1603019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2</a:t>
            </a: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F0B44E-A496-4E63-8A68-0152A31D0F8E}"/>
              </a:ext>
            </a:extLst>
          </p:cNvPr>
          <p:cNvSpPr/>
          <p:nvPr/>
        </p:nvSpPr>
        <p:spPr>
          <a:xfrm>
            <a:off x="627691" y="3474153"/>
            <a:ext cx="1603019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3</a:t>
            </a: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A677AC-65E0-4AFB-92CD-558CD6BE53DB}"/>
              </a:ext>
            </a:extLst>
          </p:cNvPr>
          <p:cNvSpPr/>
          <p:nvPr/>
        </p:nvSpPr>
        <p:spPr>
          <a:xfrm>
            <a:off x="627691" y="4540669"/>
            <a:ext cx="1603019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4</a:t>
            </a: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0B58CB-6BAB-498C-BA90-703B02D93691}"/>
              </a:ext>
            </a:extLst>
          </p:cNvPr>
          <p:cNvCxnSpPr/>
          <p:nvPr/>
        </p:nvCxnSpPr>
        <p:spPr>
          <a:xfrm>
            <a:off x="0" y="1338477"/>
            <a:ext cx="2858402" cy="0"/>
          </a:xfrm>
          <a:prstGeom prst="line">
            <a:avLst/>
          </a:prstGeom>
          <a:ln>
            <a:solidFill>
              <a:srgbClr val="3F45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4ACB62-E560-4810-ACFC-27260F56698D}"/>
              </a:ext>
            </a:extLst>
          </p:cNvPr>
          <p:cNvSpPr/>
          <p:nvPr/>
        </p:nvSpPr>
        <p:spPr>
          <a:xfrm>
            <a:off x="3241040" y="2497726"/>
            <a:ext cx="6096000" cy="6632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</a:rPr>
              <a:t>Modeling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2FF4F7-CAEF-4433-AB82-6A277F1239E5}"/>
              </a:ext>
            </a:extLst>
          </p:cNvPr>
          <p:cNvSpPr/>
          <p:nvPr/>
        </p:nvSpPr>
        <p:spPr>
          <a:xfrm>
            <a:off x="3241040" y="3567354"/>
            <a:ext cx="6096000" cy="6632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</a:rPr>
              <a:t>Evaluation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22BE3C-EA16-4230-AEF6-567F8405A3D7}"/>
              </a:ext>
            </a:extLst>
          </p:cNvPr>
          <p:cNvSpPr/>
          <p:nvPr/>
        </p:nvSpPr>
        <p:spPr>
          <a:xfrm>
            <a:off x="3241040" y="4630758"/>
            <a:ext cx="6096000" cy="6632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</a:rPr>
              <a:t>Prediction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BD506A2-365F-4E2B-9D5B-313AE57B9F35}"/>
              </a:ext>
            </a:extLst>
          </p:cNvPr>
          <p:cNvSpPr/>
          <p:nvPr/>
        </p:nvSpPr>
        <p:spPr>
          <a:xfrm>
            <a:off x="627691" y="5607185"/>
            <a:ext cx="1603019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5</a:t>
            </a: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28CC9A2-E1FA-43FA-8B4F-84B3C29F7537}"/>
              </a:ext>
            </a:extLst>
          </p:cNvPr>
          <p:cNvCxnSpPr/>
          <p:nvPr/>
        </p:nvCxnSpPr>
        <p:spPr>
          <a:xfrm>
            <a:off x="0" y="2303677"/>
            <a:ext cx="2858402" cy="0"/>
          </a:xfrm>
          <a:prstGeom prst="line">
            <a:avLst/>
          </a:prstGeom>
          <a:ln>
            <a:solidFill>
              <a:srgbClr val="3F45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8D07F76-F18E-4266-8412-CDB9B5CB9531}"/>
              </a:ext>
            </a:extLst>
          </p:cNvPr>
          <p:cNvCxnSpPr/>
          <p:nvPr/>
        </p:nvCxnSpPr>
        <p:spPr>
          <a:xfrm>
            <a:off x="0" y="3426357"/>
            <a:ext cx="2858402" cy="0"/>
          </a:xfrm>
          <a:prstGeom prst="line">
            <a:avLst/>
          </a:prstGeom>
          <a:ln>
            <a:solidFill>
              <a:srgbClr val="3F45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9991DD2-EA0E-492D-B68F-F67A1A4CAB7E}"/>
              </a:ext>
            </a:extLst>
          </p:cNvPr>
          <p:cNvCxnSpPr/>
          <p:nvPr/>
        </p:nvCxnSpPr>
        <p:spPr>
          <a:xfrm>
            <a:off x="0" y="4532946"/>
            <a:ext cx="2858402" cy="0"/>
          </a:xfrm>
          <a:prstGeom prst="line">
            <a:avLst/>
          </a:prstGeom>
          <a:ln>
            <a:solidFill>
              <a:srgbClr val="3F45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30518C2-9D01-4965-9434-0C52A5C1AA42}"/>
              </a:ext>
            </a:extLst>
          </p:cNvPr>
          <p:cNvCxnSpPr/>
          <p:nvPr/>
        </p:nvCxnSpPr>
        <p:spPr>
          <a:xfrm>
            <a:off x="0" y="5607185"/>
            <a:ext cx="2858402" cy="0"/>
          </a:xfrm>
          <a:prstGeom prst="line">
            <a:avLst/>
          </a:prstGeom>
          <a:ln>
            <a:solidFill>
              <a:srgbClr val="3F45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B3E4D3D-7922-4B42-B0DF-92BF2ABB6D01}"/>
              </a:ext>
            </a:extLst>
          </p:cNvPr>
          <p:cNvSpPr/>
          <p:nvPr/>
        </p:nvSpPr>
        <p:spPr>
          <a:xfrm>
            <a:off x="3241040" y="5694162"/>
            <a:ext cx="6096000" cy="6632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79480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77DBC4-1F9D-4BC5-9B56-8A1680DE66C7}"/>
              </a:ext>
            </a:extLst>
          </p:cNvPr>
          <p:cNvSpPr/>
          <p:nvPr/>
        </p:nvSpPr>
        <p:spPr>
          <a:xfrm>
            <a:off x="490311" y="323819"/>
            <a:ext cx="6096000" cy="6632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i="1" dirty="0">
                <a:solidFill>
                  <a:srgbClr val="2C303A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3</a:t>
            </a: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. Evaluation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053DB4-9DA8-410D-88B5-B6F8359A8476}"/>
              </a:ext>
            </a:extLst>
          </p:cNvPr>
          <p:cNvGrpSpPr/>
          <p:nvPr/>
        </p:nvGrpSpPr>
        <p:grpSpPr>
          <a:xfrm>
            <a:off x="4812146" y="1757746"/>
            <a:ext cx="5227782" cy="1807934"/>
            <a:chOff x="1308254" y="2145703"/>
            <a:chExt cx="9380655" cy="324413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4C87E0F-23A6-473A-9C2A-9C5F8ED10C7D}"/>
                </a:ext>
              </a:extLst>
            </p:cNvPr>
            <p:cNvGrpSpPr/>
            <p:nvPr/>
          </p:nvGrpSpPr>
          <p:grpSpPr>
            <a:xfrm>
              <a:off x="1308254" y="2145703"/>
              <a:ext cx="3688268" cy="3244130"/>
              <a:chOff x="2214756" y="1909728"/>
              <a:chExt cx="3035188" cy="2669694"/>
            </a:xfrm>
          </p:grpSpPr>
          <p:sp>
            <p:nvSpPr>
              <p:cNvPr id="27" name="도넛 41">
                <a:extLst>
                  <a:ext uri="{FF2B5EF4-FFF2-40B4-BE49-F238E27FC236}">
                    <a16:creationId xmlns:a16="http://schemas.microsoft.com/office/drawing/2014/main" id="{F771CD30-2839-4EA5-A803-12C3BD342636}"/>
                  </a:ext>
                </a:extLst>
              </p:cNvPr>
              <p:cNvSpPr/>
              <p:nvPr/>
            </p:nvSpPr>
            <p:spPr>
              <a:xfrm>
                <a:off x="2397503" y="1909728"/>
                <a:ext cx="2669696" cy="2669694"/>
              </a:xfrm>
              <a:prstGeom prst="donut">
                <a:avLst>
                  <a:gd name="adj" fmla="val 326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C472150-E9B5-4030-9656-F44BCE66C4D9}"/>
                  </a:ext>
                </a:extLst>
              </p:cNvPr>
              <p:cNvSpPr/>
              <p:nvPr/>
            </p:nvSpPr>
            <p:spPr>
              <a:xfrm>
                <a:off x="3144340" y="2816578"/>
                <a:ext cx="1176019" cy="49992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0.571</a:t>
                </a:r>
                <a:endParaRPr lang="en-US" altLang="ko-KR" sz="500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2E3A362A-0CE4-4D95-905E-E71D570A917A}"/>
                  </a:ext>
                </a:extLst>
              </p:cNvPr>
              <p:cNvSpPr/>
              <p:nvPr/>
            </p:nvSpPr>
            <p:spPr>
              <a:xfrm>
                <a:off x="2214756" y="3393882"/>
                <a:ext cx="3035188" cy="433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XGBOOST</a:t>
                </a:r>
              </a:p>
            </p:txBody>
          </p:sp>
          <p:sp>
            <p:nvSpPr>
              <p:cNvPr id="31" name="원호 30">
                <a:extLst>
                  <a:ext uri="{FF2B5EF4-FFF2-40B4-BE49-F238E27FC236}">
                    <a16:creationId xmlns:a16="http://schemas.microsoft.com/office/drawing/2014/main" id="{A9D2FD92-8CFB-4250-B47A-183F02E2AD59}"/>
                  </a:ext>
                </a:extLst>
              </p:cNvPr>
              <p:cNvSpPr/>
              <p:nvPr/>
            </p:nvSpPr>
            <p:spPr>
              <a:xfrm>
                <a:off x="2442212" y="1933412"/>
                <a:ext cx="2580283" cy="2580282"/>
              </a:xfrm>
              <a:prstGeom prst="arc">
                <a:avLst>
                  <a:gd name="adj1" fmla="val 8607399"/>
                  <a:gd name="adj2" fmla="val 16265179"/>
                </a:avLst>
              </a:prstGeom>
              <a:ln w="508000">
                <a:solidFill>
                  <a:srgbClr val="AAEC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>
                <a:extLst>
                  <a:ext uri="{FF2B5EF4-FFF2-40B4-BE49-F238E27FC236}">
                    <a16:creationId xmlns:a16="http://schemas.microsoft.com/office/drawing/2014/main" id="{C299B4AB-2F7C-4F40-BEF9-B3AF939E3F55}"/>
                  </a:ext>
                </a:extLst>
              </p:cNvPr>
              <p:cNvSpPr/>
              <p:nvPr/>
            </p:nvSpPr>
            <p:spPr>
              <a:xfrm>
                <a:off x="2442212" y="1933410"/>
                <a:ext cx="2580283" cy="2580282"/>
              </a:xfrm>
              <a:prstGeom prst="arc">
                <a:avLst>
                  <a:gd name="adj1" fmla="val 16252700"/>
                  <a:gd name="adj2" fmla="val 20375695"/>
                </a:avLst>
              </a:prstGeom>
              <a:ln w="377825">
                <a:solidFill>
                  <a:srgbClr val="8FAA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원호 32">
                <a:extLst>
                  <a:ext uri="{FF2B5EF4-FFF2-40B4-BE49-F238E27FC236}">
                    <a16:creationId xmlns:a16="http://schemas.microsoft.com/office/drawing/2014/main" id="{CB029876-9FB5-4F10-B6A4-5274F3ABBB41}"/>
                  </a:ext>
                </a:extLst>
              </p:cNvPr>
              <p:cNvSpPr/>
              <p:nvPr/>
            </p:nvSpPr>
            <p:spPr>
              <a:xfrm>
                <a:off x="2442211" y="1933410"/>
                <a:ext cx="2580283" cy="2580282"/>
              </a:xfrm>
              <a:prstGeom prst="arc">
                <a:avLst>
                  <a:gd name="adj1" fmla="val 20342244"/>
                  <a:gd name="adj2" fmla="val 1208895"/>
                </a:avLst>
              </a:prstGeom>
              <a:ln w="320675">
                <a:solidFill>
                  <a:srgbClr val="4787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원호 33">
                <a:extLst>
                  <a:ext uri="{FF2B5EF4-FFF2-40B4-BE49-F238E27FC236}">
                    <a16:creationId xmlns:a16="http://schemas.microsoft.com/office/drawing/2014/main" id="{2183672E-B9C2-4EF9-B2AA-6348724C4065}"/>
                  </a:ext>
                </a:extLst>
              </p:cNvPr>
              <p:cNvSpPr/>
              <p:nvPr/>
            </p:nvSpPr>
            <p:spPr>
              <a:xfrm>
                <a:off x="2442211" y="1933410"/>
                <a:ext cx="2580283" cy="2580282"/>
              </a:xfrm>
              <a:prstGeom prst="arc">
                <a:avLst>
                  <a:gd name="adj1" fmla="val 1209889"/>
                  <a:gd name="adj2" fmla="val 4025696"/>
                </a:avLst>
              </a:prstGeom>
              <a:ln w="196850">
                <a:solidFill>
                  <a:srgbClr val="3862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F0264AB-F937-4500-B71B-E26D870B3049}"/>
                </a:ext>
              </a:extLst>
            </p:cNvPr>
            <p:cNvGrpSpPr/>
            <p:nvPr/>
          </p:nvGrpSpPr>
          <p:grpSpPr>
            <a:xfrm>
              <a:off x="7653721" y="2432921"/>
              <a:ext cx="3035188" cy="2669694"/>
              <a:chOff x="7480950" y="2555507"/>
              <a:chExt cx="3035188" cy="2669694"/>
            </a:xfrm>
          </p:grpSpPr>
          <p:sp>
            <p:nvSpPr>
              <p:cNvPr id="76" name="도넛 41">
                <a:extLst>
                  <a:ext uri="{FF2B5EF4-FFF2-40B4-BE49-F238E27FC236}">
                    <a16:creationId xmlns:a16="http://schemas.microsoft.com/office/drawing/2014/main" id="{BCD7BE7F-6B0B-4114-AE93-6597F52F4FAD}"/>
                  </a:ext>
                </a:extLst>
              </p:cNvPr>
              <p:cNvSpPr/>
              <p:nvPr/>
            </p:nvSpPr>
            <p:spPr>
              <a:xfrm>
                <a:off x="7582136" y="2555507"/>
                <a:ext cx="2669696" cy="2669694"/>
              </a:xfrm>
              <a:prstGeom prst="donut">
                <a:avLst>
                  <a:gd name="adj" fmla="val 326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2B245584-1710-4B88-ADBF-E14AEC479E56}"/>
                  </a:ext>
                </a:extLst>
              </p:cNvPr>
              <p:cNvSpPr/>
              <p:nvPr/>
            </p:nvSpPr>
            <p:spPr>
              <a:xfrm>
                <a:off x="8138868" y="3436181"/>
                <a:ext cx="1556232" cy="55227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0.533</a:t>
                </a:r>
                <a:endParaRPr lang="en-US" altLang="ko-KR" sz="400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83D67270-A222-48EB-8BA4-B667B97D5796}"/>
                  </a:ext>
                </a:extLst>
              </p:cNvPr>
              <p:cNvSpPr/>
              <p:nvPr/>
            </p:nvSpPr>
            <p:spPr>
              <a:xfrm>
                <a:off x="7480950" y="4059923"/>
                <a:ext cx="3035188" cy="4903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Ensemble</a:t>
                </a:r>
              </a:p>
            </p:txBody>
          </p:sp>
          <p:sp>
            <p:nvSpPr>
              <p:cNvPr id="84" name="원호 83">
                <a:extLst>
                  <a:ext uri="{FF2B5EF4-FFF2-40B4-BE49-F238E27FC236}">
                    <a16:creationId xmlns:a16="http://schemas.microsoft.com/office/drawing/2014/main" id="{A6E96852-48B0-4926-B584-F7BD3575631B}"/>
                  </a:ext>
                </a:extLst>
              </p:cNvPr>
              <p:cNvSpPr/>
              <p:nvPr/>
            </p:nvSpPr>
            <p:spPr>
              <a:xfrm>
                <a:off x="7626845" y="2579191"/>
                <a:ext cx="2580283" cy="2580282"/>
              </a:xfrm>
              <a:prstGeom prst="arc">
                <a:avLst>
                  <a:gd name="adj1" fmla="val 8607399"/>
                  <a:gd name="adj2" fmla="val 16265179"/>
                </a:avLst>
              </a:prstGeom>
              <a:ln w="508000">
                <a:solidFill>
                  <a:srgbClr val="AAEC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원호 84">
                <a:extLst>
                  <a:ext uri="{FF2B5EF4-FFF2-40B4-BE49-F238E27FC236}">
                    <a16:creationId xmlns:a16="http://schemas.microsoft.com/office/drawing/2014/main" id="{96E44313-03E8-42AD-9693-BBBB8C12E412}"/>
                  </a:ext>
                </a:extLst>
              </p:cNvPr>
              <p:cNvSpPr/>
              <p:nvPr/>
            </p:nvSpPr>
            <p:spPr>
              <a:xfrm>
                <a:off x="7626845" y="2579188"/>
                <a:ext cx="2580283" cy="2580281"/>
              </a:xfrm>
              <a:prstGeom prst="arc">
                <a:avLst>
                  <a:gd name="adj1" fmla="val 16252700"/>
                  <a:gd name="adj2" fmla="val 20375695"/>
                </a:avLst>
              </a:prstGeom>
              <a:ln w="377825">
                <a:solidFill>
                  <a:srgbClr val="8FAA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원호 85">
                <a:extLst>
                  <a:ext uri="{FF2B5EF4-FFF2-40B4-BE49-F238E27FC236}">
                    <a16:creationId xmlns:a16="http://schemas.microsoft.com/office/drawing/2014/main" id="{F73B36AA-FD75-4CEB-9EA2-5EEBD96D8B0B}"/>
                  </a:ext>
                </a:extLst>
              </p:cNvPr>
              <p:cNvSpPr/>
              <p:nvPr/>
            </p:nvSpPr>
            <p:spPr>
              <a:xfrm>
                <a:off x="7626844" y="2579189"/>
                <a:ext cx="2580283" cy="2580282"/>
              </a:xfrm>
              <a:prstGeom prst="arc">
                <a:avLst>
                  <a:gd name="adj1" fmla="val 20342244"/>
                  <a:gd name="adj2" fmla="val 1208895"/>
                </a:avLst>
              </a:prstGeom>
              <a:ln w="320675">
                <a:solidFill>
                  <a:srgbClr val="4787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원호 86">
                <a:extLst>
                  <a:ext uri="{FF2B5EF4-FFF2-40B4-BE49-F238E27FC236}">
                    <a16:creationId xmlns:a16="http://schemas.microsoft.com/office/drawing/2014/main" id="{3ED49873-1C5C-40C5-8A0B-F18439C5BACE}"/>
                  </a:ext>
                </a:extLst>
              </p:cNvPr>
              <p:cNvSpPr/>
              <p:nvPr/>
            </p:nvSpPr>
            <p:spPr>
              <a:xfrm>
                <a:off x="7626844" y="2579189"/>
                <a:ext cx="2580283" cy="2580282"/>
              </a:xfrm>
              <a:prstGeom prst="arc">
                <a:avLst>
                  <a:gd name="adj1" fmla="val 1209889"/>
                  <a:gd name="adj2" fmla="val 4025696"/>
                </a:avLst>
              </a:prstGeom>
              <a:ln w="196850">
                <a:solidFill>
                  <a:srgbClr val="3862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L 도형 6">
              <a:extLst>
                <a:ext uri="{FF2B5EF4-FFF2-40B4-BE49-F238E27FC236}">
                  <a16:creationId xmlns:a16="http://schemas.microsoft.com/office/drawing/2014/main" id="{2B839AA6-BC72-4AAC-A8B7-667FD931A492}"/>
                </a:ext>
              </a:extLst>
            </p:cNvPr>
            <p:cNvSpPr/>
            <p:nvPr/>
          </p:nvSpPr>
          <p:spPr>
            <a:xfrm rot="13384937">
              <a:off x="4864730" y="2874222"/>
              <a:ext cx="1676200" cy="1676200"/>
            </a:xfrm>
            <a:prstGeom prst="corner">
              <a:avLst>
                <a:gd name="adj1" fmla="val 4988"/>
                <a:gd name="adj2" fmla="val 511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61F7C9F-09C9-42A0-96ED-74867A9D4D10}"/>
              </a:ext>
            </a:extLst>
          </p:cNvPr>
          <p:cNvGrpSpPr/>
          <p:nvPr/>
        </p:nvGrpSpPr>
        <p:grpSpPr>
          <a:xfrm>
            <a:off x="4812146" y="4569664"/>
            <a:ext cx="2055449" cy="1807934"/>
            <a:chOff x="2214756" y="1909728"/>
            <a:chExt cx="3035188" cy="2669694"/>
          </a:xfrm>
        </p:grpSpPr>
        <p:sp>
          <p:nvSpPr>
            <p:cNvPr id="40" name="도넛 41">
              <a:extLst>
                <a:ext uri="{FF2B5EF4-FFF2-40B4-BE49-F238E27FC236}">
                  <a16:creationId xmlns:a16="http://schemas.microsoft.com/office/drawing/2014/main" id="{C948EE55-EF07-4B1D-AA4E-BACE297A0344}"/>
                </a:ext>
              </a:extLst>
            </p:cNvPr>
            <p:cNvSpPr/>
            <p:nvPr/>
          </p:nvSpPr>
          <p:spPr>
            <a:xfrm>
              <a:off x="2397503" y="1909728"/>
              <a:ext cx="2669696" cy="2669694"/>
            </a:xfrm>
            <a:prstGeom prst="donut">
              <a:avLst>
                <a:gd name="adj" fmla="val 326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CB1AF2D-A37E-4269-AD3E-F48360D0FF15}"/>
                </a:ext>
              </a:extLst>
            </p:cNvPr>
            <p:cNvSpPr/>
            <p:nvPr/>
          </p:nvSpPr>
          <p:spPr>
            <a:xfrm>
              <a:off x="3144340" y="2816578"/>
              <a:ext cx="1176019" cy="49992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0.395</a:t>
              </a:r>
              <a:endParaRPr lang="en-US" altLang="ko-KR" sz="5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536D8B3-C0B7-40D5-96CE-8A59F7D01B21}"/>
                </a:ext>
              </a:extLst>
            </p:cNvPr>
            <p:cNvSpPr/>
            <p:nvPr/>
          </p:nvSpPr>
          <p:spPr>
            <a:xfrm>
              <a:off x="2214756" y="3393882"/>
              <a:ext cx="3035188" cy="4332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XGBOOST</a:t>
              </a:r>
            </a:p>
          </p:txBody>
        </p: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14348EA2-2461-4C94-BC5A-ECFD16D32CAA}"/>
                </a:ext>
              </a:extLst>
            </p:cNvPr>
            <p:cNvSpPr/>
            <p:nvPr/>
          </p:nvSpPr>
          <p:spPr>
            <a:xfrm>
              <a:off x="2442212" y="1933412"/>
              <a:ext cx="2580283" cy="2580282"/>
            </a:xfrm>
            <a:prstGeom prst="arc">
              <a:avLst>
                <a:gd name="adj1" fmla="val 8607399"/>
                <a:gd name="adj2" fmla="val 16265179"/>
              </a:avLst>
            </a:prstGeom>
            <a:ln w="508000">
              <a:solidFill>
                <a:srgbClr val="AAEC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black"/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6FC9F3C3-BF34-4A22-A8EE-B406410E0D53}"/>
                </a:ext>
              </a:extLst>
            </p:cNvPr>
            <p:cNvSpPr/>
            <p:nvPr/>
          </p:nvSpPr>
          <p:spPr>
            <a:xfrm>
              <a:off x="2442212" y="1933410"/>
              <a:ext cx="2580283" cy="2580282"/>
            </a:xfrm>
            <a:prstGeom prst="arc">
              <a:avLst>
                <a:gd name="adj1" fmla="val 16252700"/>
                <a:gd name="adj2" fmla="val 20375695"/>
              </a:avLst>
            </a:prstGeom>
            <a:ln w="377825"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black"/>
                </a:solidFill>
              </a:endParaRPr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54B61323-85F7-4FE4-8AFA-EECF11D77574}"/>
                </a:ext>
              </a:extLst>
            </p:cNvPr>
            <p:cNvSpPr/>
            <p:nvPr/>
          </p:nvSpPr>
          <p:spPr>
            <a:xfrm>
              <a:off x="2442211" y="1933410"/>
              <a:ext cx="2580283" cy="2580282"/>
            </a:xfrm>
            <a:prstGeom prst="arc">
              <a:avLst>
                <a:gd name="adj1" fmla="val 20342244"/>
                <a:gd name="adj2" fmla="val 1208895"/>
              </a:avLst>
            </a:prstGeom>
            <a:ln w="320675">
              <a:solidFill>
                <a:srgbClr val="4787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black"/>
                </a:solidFill>
              </a:endParaRPr>
            </a:p>
          </p:txBody>
        </p:sp>
        <p:sp>
          <p:nvSpPr>
            <p:cNvPr id="46" name="원호 45">
              <a:extLst>
                <a:ext uri="{FF2B5EF4-FFF2-40B4-BE49-F238E27FC236}">
                  <a16:creationId xmlns:a16="http://schemas.microsoft.com/office/drawing/2014/main" id="{7D559D9D-56A7-4B28-8FF1-2530E434B174}"/>
                </a:ext>
              </a:extLst>
            </p:cNvPr>
            <p:cNvSpPr/>
            <p:nvPr/>
          </p:nvSpPr>
          <p:spPr>
            <a:xfrm>
              <a:off x="2442211" y="1933410"/>
              <a:ext cx="2580283" cy="2580282"/>
            </a:xfrm>
            <a:prstGeom prst="arc">
              <a:avLst>
                <a:gd name="adj1" fmla="val 1209889"/>
                <a:gd name="adj2" fmla="val 4025696"/>
              </a:avLst>
            </a:prstGeom>
            <a:ln w="196850">
              <a:solidFill>
                <a:srgbClr val="3862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63F57D2-97D3-4EF6-8EEB-04D330EAF395}"/>
              </a:ext>
            </a:extLst>
          </p:cNvPr>
          <p:cNvGrpSpPr/>
          <p:nvPr/>
        </p:nvGrpSpPr>
        <p:grpSpPr>
          <a:xfrm>
            <a:off x="8348436" y="4729729"/>
            <a:ext cx="1691492" cy="1487804"/>
            <a:chOff x="7480950" y="2555507"/>
            <a:chExt cx="3035188" cy="2669694"/>
          </a:xfrm>
        </p:grpSpPr>
        <p:sp>
          <p:nvSpPr>
            <p:cNvPr id="25" name="도넛 41">
              <a:extLst>
                <a:ext uri="{FF2B5EF4-FFF2-40B4-BE49-F238E27FC236}">
                  <a16:creationId xmlns:a16="http://schemas.microsoft.com/office/drawing/2014/main" id="{8E0B2386-F655-41D1-AC11-CDA11619F409}"/>
                </a:ext>
              </a:extLst>
            </p:cNvPr>
            <p:cNvSpPr/>
            <p:nvPr/>
          </p:nvSpPr>
          <p:spPr>
            <a:xfrm>
              <a:off x="7582136" y="2555507"/>
              <a:ext cx="2669696" cy="2669694"/>
            </a:xfrm>
            <a:prstGeom prst="donut">
              <a:avLst>
                <a:gd name="adj" fmla="val 326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D8C5C11-62F3-4A27-966C-DE0197E10E22}"/>
                </a:ext>
              </a:extLst>
            </p:cNvPr>
            <p:cNvSpPr/>
            <p:nvPr/>
          </p:nvSpPr>
          <p:spPr>
            <a:xfrm>
              <a:off x="8138868" y="3436181"/>
              <a:ext cx="1556232" cy="55227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0.188</a:t>
              </a:r>
              <a:endParaRPr lang="en-US" altLang="ko-KR" sz="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F09FBBC-6AFD-49E9-802E-2D9F6887A6D7}"/>
                </a:ext>
              </a:extLst>
            </p:cNvPr>
            <p:cNvSpPr/>
            <p:nvPr/>
          </p:nvSpPr>
          <p:spPr>
            <a:xfrm>
              <a:off x="7480950" y="4059923"/>
              <a:ext cx="3035188" cy="490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Ensemble</a:t>
              </a:r>
            </a:p>
          </p:txBody>
        </p:sp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A9D7C60D-DBF5-4E7E-B72F-5D774BB59439}"/>
                </a:ext>
              </a:extLst>
            </p:cNvPr>
            <p:cNvSpPr/>
            <p:nvPr/>
          </p:nvSpPr>
          <p:spPr>
            <a:xfrm>
              <a:off x="7626845" y="2579191"/>
              <a:ext cx="2580283" cy="2580282"/>
            </a:xfrm>
            <a:prstGeom prst="arc">
              <a:avLst>
                <a:gd name="adj1" fmla="val 8607399"/>
                <a:gd name="adj2" fmla="val 16265179"/>
              </a:avLst>
            </a:prstGeom>
            <a:ln w="508000">
              <a:solidFill>
                <a:srgbClr val="AAEC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black"/>
                </a:solidFill>
              </a:endParaRPr>
            </a:p>
          </p:txBody>
        </p:sp>
        <p:sp>
          <p:nvSpPr>
            <p:cNvPr id="37" name="원호 36">
              <a:extLst>
                <a:ext uri="{FF2B5EF4-FFF2-40B4-BE49-F238E27FC236}">
                  <a16:creationId xmlns:a16="http://schemas.microsoft.com/office/drawing/2014/main" id="{DBA36DD4-E23E-44F7-A48E-98CC918AF81F}"/>
                </a:ext>
              </a:extLst>
            </p:cNvPr>
            <p:cNvSpPr/>
            <p:nvPr/>
          </p:nvSpPr>
          <p:spPr>
            <a:xfrm>
              <a:off x="7626845" y="2579189"/>
              <a:ext cx="2580283" cy="2580282"/>
            </a:xfrm>
            <a:prstGeom prst="arc">
              <a:avLst>
                <a:gd name="adj1" fmla="val 16252700"/>
                <a:gd name="adj2" fmla="val 20375695"/>
              </a:avLst>
            </a:prstGeom>
            <a:ln w="377825"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black"/>
                </a:solidFill>
              </a:endParaRPr>
            </a:p>
          </p:txBody>
        </p:sp>
        <p:sp>
          <p:nvSpPr>
            <p:cNvPr id="38" name="원호 37">
              <a:extLst>
                <a:ext uri="{FF2B5EF4-FFF2-40B4-BE49-F238E27FC236}">
                  <a16:creationId xmlns:a16="http://schemas.microsoft.com/office/drawing/2014/main" id="{55BE78D6-F04F-4190-BB5B-B18DD2CFC03B}"/>
                </a:ext>
              </a:extLst>
            </p:cNvPr>
            <p:cNvSpPr/>
            <p:nvPr/>
          </p:nvSpPr>
          <p:spPr>
            <a:xfrm>
              <a:off x="7626844" y="2579189"/>
              <a:ext cx="2580283" cy="2580282"/>
            </a:xfrm>
            <a:prstGeom prst="arc">
              <a:avLst>
                <a:gd name="adj1" fmla="val 20342244"/>
                <a:gd name="adj2" fmla="val 1208895"/>
              </a:avLst>
            </a:prstGeom>
            <a:ln w="320675">
              <a:solidFill>
                <a:srgbClr val="4787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black"/>
                </a:solidFill>
              </a:endParaRPr>
            </a:p>
          </p:txBody>
        </p:sp>
        <p:sp>
          <p:nvSpPr>
            <p:cNvPr id="39" name="원호 38">
              <a:extLst>
                <a:ext uri="{FF2B5EF4-FFF2-40B4-BE49-F238E27FC236}">
                  <a16:creationId xmlns:a16="http://schemas.microsoft.com/office/drawing/2014/main" id="{365A027B-AE7C-4470-BFFD-B1606E522FC9}"/>
                </a:ext>
              </a:extLst>
            </p:cNvPr>
            <p:cNvSpPr/>
            <p:nvPr/>
          </p:nvSpPr>
          <p:spPr>
            <a:xfrm>
              <a:off x="7626844" y="2579189"/>
              <a:ext cx="2580283" cy="2580282"/>
            </a:xfrm>
            <a:prstGeom prst="arc">
              <a:avLst>
                <a:gd name="adj1" fmla="val 1209889"/>
                <a:gd name="adj2" fmla="val 4025696"/>
              </a:avLst>
            </a:prstGeom>
            <a:ln w="196850">
              <a:solidFill>
                <a:srgbClr val="3862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black"/>
                </a:solidFill>
              </a:endParaRPr>
            </a:p>
          </p:txBody>
        </p:sp>
      </p:grpSp>
      <p:sp>
        <p:nvSpPr>
          <p:cNvPr id="24" name="L 도형 23">
            <a:extLst>
              <a:ext uri="{FF2B5EF4-FFF2-40B4-BE49-F238E27FC236}">
                <a16:creationId xmlns:a16="http://schemas.microsoft.com/office/drawing/2014/main" id="{53C6C59E-8922-470C-80AF-1190C6AD002F}"/>
              </a:ext>
            </a:extLst>
          </p:cNvPr>
          <p:cNvSpPr/>
          <p:nvPr/>
        </p:nvSpPr>
        <p:spPr>
          <a:xfrm rot="13384937">
            <a:off x="6794148" y="4975663"/>
            <a:ext cx="934136" cy="934136"/>
          </a:xfrm>
          <a:prstGeom prst="corner">
            <a:avLst>
              <a:gd name="adj1" fmla="val 4988"/>
              <a:gd name="adj2" fmla="val 511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487412-6FEB-481A-95D9-467FF68A05D9}"/>
              </a:ext>
            </a:extLst>
          </p:cNvPr>
          <p:cNvCxnSpPr>
            <a:cxnSpLocks/>
          </p:cNvCxnSpPr>
          <p:nvPr/>
        </p:nvCxnSpPr>
        <p:spPr>
          <a:xfrm>
            <a:off x="1452880" y="3934691"/>
            <a:ext cx="9187411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58B428-EBDB-4B36-8712-9A2B4D55018E}"/>
              </a:ext>
            </a:extLst>
          </p:cNvPr>
          <p:cNvSpPr txBox="1"/>
          <p:nvPr/>
        </p:nvSpPr>
        <p:spPr>
          <a:xfrm>
            <a:off x="1754909" y="2405489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FA0BF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Train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Set</a:t>
            </a:r>
            <a:endParaRPr lang="ko-KR" altLang="en-US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E821F0-8847-48C4-8E13-7BC1E74C7A99}"/>
              </a:ext>
            </a:extLst>
          </p:cNvPr>
          <p:cNvSpPr txBox="1"/>
          <p:nvPr/>
        </p:nvSpPr>
        <p:spPr>
          <a:xfrm>
            <a:off x="1754909" y="5078071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787AB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Test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Set</a:t>
            </a:r>
            <a:endParaRPr lang="ko-KR" altLang="en-US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6506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77DBC4-1F9D-4BC5-9B56-8A1680DE66C7}"/>
              </a:ext>
            </a:extLst>
          </p:cNvPr>
          <p:cNvSpPr/>
          <p:nvPr/>
        </p:nvSpPr>
        <p:spPr>
          <a:xfrm>
            <a:off x="490311" y="323819"/>
            <a:ext cx="6096000" cy="6632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3. Evaluation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F0264AB-F937-4500-B71B-E26D870B3049}"/>
              </a:ext>
            </a:extLst>
          </p:cNvPr>
          <p:cNvGrpSpPr/>
          <p:nvPr/>
        </p:nvGrpSpPr>
        <p:grpSpPr>
          <a:xfrm>
            <a:off x="8348436" y="1917811"/>
            <a:ext cx="1691492" cy="1487804"/>
            <a:chOff x="7480950" y="2555507"/>
            <a:chExt cx="3035188" cy="2669694"/>
          </a:xfrm>
        </p:grpSpPr>
        <p:sp>
          <p:nvSpPr>
            <p:cNvPr id="76" name="도넛 41">
              <a:extLst>
                <a:ext uri="{FF2B5EF4-FFF2-40B4-BE49-F238E27FC236}">
                  <a16:creationId xmlns:a16="http://schemas.microsoft.com/office/drawing/2014/main" id="{BCD7BE7F-6B0B-4114-AE93-6597F52F4FAD}"/>
                </a:ext>
              </a:extLst>
            </p:cNvPr>
            <p:cNvSpPr/>
            <p:nvPr/>
          </p:nvSpPr>
          <p:spPr>
            <a:xfrm>
              <a:off x="7582136" y="2555507"/>
              <a:ext cx="2669696" cy="2669694"/>
            </a:xfrm>
            <a:prstGeom prst="donut">
              <a:avLst>
                <a:gd name="adj" fmla="val 326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B245584-1710-4B88-ADBF-E14AEC479E56}"/>
                </a:ext>
              </a:extLst>
            </p:cNvPr>
            <p:cNvSpPr/>
            <p:nvPr/>
          </p:nvSpPr>
          <p:spPr>
            <a:xfrm>
              <a:off x="8138868" y="3436181"/>
              <a:ext cx="1556232" cy="55227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0.533</a:t>
              </a:r>
              <a:endParaRPr kumimoji="0" lang="en-US" altLang="ko-KR" sz="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3D67270-A222-48EB-8BA4-B667B97D5796}"/>
                </a:ext>
              </a:extLst>
            </p:cNvPr>
            <p:cNvSpPr/>
            <p:nvPr/>
          </p:nvSpPr>
          <p:spPr>
            <a:xfrm>
              <a:off x="7480950" y="4059923"/>
              <a:ext cx="3035188" cy="490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Ensemble</a:t>
              </a:r>
            </a:p>
          </p:txBody>
        </p:sp>
        <p:sp>
          <p:nvSpPr>
            <p:cNvPr id="84" name="원호 83">
              <a:extLst>
                <a:ext uri="{FF2B5EF4-FFF2-40B4-BE49-F238E27FC236}">
                  <a16:creationId xmlns:a16="http://schemas.microsoft.com/office/drawing/2014/main" id="{A6E96852-48B0-4926-B584-F7BD3575631B}"/>
                </a:ext>
              </a:extLst>
            </p:cNvPr>
            <p:cNvSpPr/>
            <p:nvPr/>
          </p:nvSpPr>
          <p:spPr>
            <a:xfrm>
              <a:off x="7626845" y="2579191"/>
              <a:ext cx="2580283" cy="2580282"/>
            </a:xfrm>
            <a:prstGeom prst="arc">
              <a:avLst>
                <a:gd name="adj1" fmla="val 8607399"/>
                <a:gd name="adj2" fmla="val 16265179"/>
              </a:avLst>
            </a:prstGeom>
            <a:ln w="508000">
              <a:solidFill>
                <a:srgbClr val="AAEC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원호 84">
              <a:extLst>
                <a:ext uri="{FF2B5EF4-FFF2-40B4-BE49-F238E27FC236}">
                  <a16:creationId xmlns:a16="http://schemas.microsoft.com/office/drawing/2014/main" id="{96E44313-03E8-42AD-9693-BBBB8C12E412}"/>
                </a:ext>
              </a:extLst>
            </p:cNvPr>
            <p:cNvSpPr/>
            <p:nvPr/>
          </p:nvSpPr>
          <p:spPr>
            <a:xfrm>
              <a:off x="7626845" y="2579188"/>
              <a:ext cx="2580283" cy="2580281"/>
            </a:xfrm>
            <a:prstGeom prst="arc">
              <a:avLst>
                <a:gd name="adj1" fmla="val 16252700"/>
                <a:gd name="adj2" fmla="val 20375695"/>
              </a:avLst>
            </a:prstGeom>
            <a:ln w="377825"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원호 85">
              <a:extLst>
                <a:ext uri="{FF2B5EF4-FFF2-40B4-BE49-F238E27FC236}">
                  <a16:creationId xmlns:a16="http://schemas.microsoft.com/office/drawing/2014/main" id="{F73B36AA-FD75-4CEB-9EA2-5EEBD96D8B0B}"/>
                </a:ext>
              </a:extLst>
            </p:cNvPr>
            <p:cNvSpPr/>
            <p:nvPr/>
          </p:nvSpPr>
          <p:spPr>
            <a:xfrm>
              <a:off x="7626844" y="2579189"/>
              <a:ext cx="2580283" cy="2580282"/>
            </a:xfrm>
            <a:prstGeom prst="arc">
              <a:avLst>
                <a:gd name="adj1" fmla="val 20342244"/>
                <a:gd name="adj2" fmla="val 1208895"/>
              </a:avLst>
            </a:prstGeom>
            <a:ln w="320675">
              <a:solidFill>
                <a:srgbClr val="4787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원호 86">
              <a:extLst>
                <a:ext uri="{FF2B5EF4-FFF2-40B4-BE49-F238E27FC236}">
                  <a16:creationId xmlns:a16="http://schemas.microsoft.com/office/drawing/2014/main" id="{3ED49873-1C5C-40C5-8A0B-F18439C5BACE}"/>
                </a:ext>
              </a:extLst>
            </p:cNvPr>
            <p:cNvSpPr/>
            <p:nvPr/>
          </p:nvSpPr>
          <p:spPr>
            <a:xfrm>
              <a:off x="7626844" y="2579189"/>
              <a:ext cx="2580283" cy="2580282"/>
            </a:xfrm>
            <a:prstGeom prst="arc">
              <a:avLst>
                <a:gd name="adj1" fmla="val 1209889"/>
                <a:gd name="adj2" fmla="val 4025696"/>
              </a:avLst>
            </a:prstGeom>
            <a:ln w="196850">
              <a:solidFill>
                <a:srgbClr val="3862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L 도형 6">
            <a:extLst>
              <a:ext uri="{FF2B5EF4-FFF2-40B4-BE49-F238E27FC236}">
                <a16:creationId xmlns:a16="http://schemas.microsoft.com/office/drawing/2014/main" id="{2B839AA6-BC72-4AAC-A8B7-667FD931A492}"/>
              </a:ext>
            </a:extLst>
          </p:cNvPr>
          <p:cNvSpPr/>
          <p:nvPr/>
        </p:nvSpPr>
        <p:spPr>
          <a:xfrm rot="13384937">
            <a:off x="6794148" y="2163745"/>
            <a:ext cx="934136" cy="934136"/>
          </a:xfrm>
          <a:prstGeom prst="corner">
            <a:avLst>
              <a:gd name="adj1" fmla="val 4988"/>
              <a:gd name="adj2" fmla="val 511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63F57D2-97D3-4EF6-8EEB-04D330EAF395}"/>
              </a:ext>
            </a:extLst>
          </p:cNvPr>
          <p:cNvGrpSpPr/>
          <p:nvPr/>
        </p:nvGrpSpPr>
        <p:grpSpPr>
          <a:xfrm>
            <a:off x="8348436" y="4729729"/>
            <a:ext cx="1691492" cy="1487804"/>
            <a:chOff x="7480950" y="2555507"/>
            <a:chExt cx="3035188" cy="2669694"/>
          </a:xfrm>
        </p:grpSpPr>
        <p:sp>
          <p:nvSpPr>
            <p:cNvPr id="25" name="도넛 41">
              <a:extLst>
                <a:ext uri="{FF2B5EF4-FFF2-40B4-BE49-F238E27FC236}">
                  <a16:creationId xmlns:a16="http://schemas.microsoft.com/office/drawing/2014/main" id="{8E0B2386-F655-41D1-AC11-CDA11619F409}"/>
                </a:ext>
              </a:extLst>
            </p:cNvPr>
            <p:cNvSpPr/>
            <p:nvPr/>
          </p:nvSpPr>
          <p:spPr>
            <a:xfrm>
              <a:off x="7582136" y="2555507"/>
              <a:ext cx="2669696" cy="2669694"/>
            </a:xfrm>
            <a:prstGeom prst="donut">
              <a:avLst>
                <a:gd name="adj" fmla="val 326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D8C5C11-62F3-4A27-966C-DE0197E10E22}"/>
                </a:ext>
              </a:extLst>
            </p:cNvPr>
            <p:cNvSpPr/>
            <p:nvPr/>
          </p:nvSpPr>
          <p:spPr>
            <a:xfrm>
              <a:off x="8138868" y="3436181"/>
              <a:ext cx="1556232" cy="55227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0.188</a:t>
              </a:r>
              <a:endParaRPr kumimoji="0" lang="en-US" altLang="ko-KR" sz="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F09FBBC-6AFD-49E9-802E-2D9F6887A6D7}"/>
                </a:ext>
              </a:extLst>
            </p:cNvPr>
            <p:cNvSpPr/>
            <p:nvPr/>
          </p:nvSpPr>
          <p:spPr>
            <a:xfrm>
              <a:off x="7480950" y="4059923"/>
              <a:ext cx="3035188" cy="490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Ensemble</a:t>
              </a:r>
            </a:p>
          </p:txBody>
        </p:sp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A9D7C60D-DBF5-4E7E-B72F-5D774BB59439}"/>
                </a:ext>
              </a:extLst>
            </p:cNvPr>
            <p:cNvSpPr/>
            <p:nvPr/>
          </p:nvSpPr>
          <p:spPr>
            <a:xfrm>
              <a:off x="7626845" y="2579191"/>
              <a:ext cx="2580283" cy="2580282"/>
            </a:xfrm>
            <a:prstGeom prst="arc">
              <a:avLst>
                <a:gd name="adj1" fmla="val 8607399"/>
                <a:gd name="adj2" fmla="val 16265179"/>
              </a:avLst>
            </a:prstGeom>
            <a:ln w="508000">
              <a:solidFill>
                <a:srgbClr val="AAEC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원호 36">
              <a:extLst>
                <a:ext uri="{FF2B5EF4-FFF2-40B4-BE49-F238E27FC236}">
                  <a16:creationId xmlns:a16="http://schemas.microsoft.com/office/drawing/2014/main" id="{DBA36DD4-E23E-44F7-A48E-98CC918AF81F}"/>
                </a:ext>
              </a:extLst>
            </p:cNvPr>
            <p:cNvSpPr/>
            <p:nvPr/>
          </p:nvSpPr>
          <p:spPr>
            <a:xfrm>
              <a:off x="7626845" y="2579189"/>
              <a:ext cx="2580283" cy="2580282"/>
            </a:xfrm>
            <a:prstGeom prst="arc">
              <a:avLst>
                <a:gd name="adj1" fmla="val 16252700"/>
                <a:gd name="adj2" fmla="val 20375695"/>
              </a:avLst>
            </a:prstGeom>
            <a:ln w="377825"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원호 37">
              <a:extLst>
                <a:ext uri="{FF2B5EF4-FFF2-40B4-BE49-F238E27FC236}">
                  <a16:creationId xmlns:a16="http://schemas.microsoft.com/office/drawing/2014/main" id="{55BE78D6-F04F-4190-BB5B-B18DD2CFC03B}"/>
                </a:ext>
              </a:extLst>
            </p:cNvPr>
            <p:cNvSpPr/>
            <p:nvPr/>
          </p:nvSpPr>
          <p:spPr>
            <a:xfrm>
              <a:off x="7626844" y="2579189"/>
              <a:ext cx="2580283" cy="2580282"/>
            </a:xfrm>
            <a:prstGeom prst="arc">
              <a:avLst>
                <a:gd name="adj1" fmla="val 20342244"/>
                <a:gd name="adj2" fmla="val 1208895"/>
              </a:avLst>
            </a:prstGeom>
            <a:ln w="320675">
              <a:solidFill>
                <a:srgbClr val="4787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원호 38">
              <a:extLst>
                <a:ext uri="{FF2B5EF4-FFF2-40B4-BE49-F238E27FC236}">
                  <a16:creationId xmlns:a16="http://schemas.microsoft.com/office/drawing/2014/main" id="{365A027B-AE7C-4470-BFFD-B1606E522FC9}"/>
                </a:ext>
              </a:extLst>
            </p:cNvPr>
            <p:cNvSpPr/>
            <p:nvPr/>
          </p:nvSpPr>
          <p:spPr>
            <a:xfrm>
              <a:off x="7626844" y="2579189"/>
              <a:ext cx="2580283" cy="2580282"/>
            </a:xfrm>
            <a:prstGeom prst="arc">
              <a:avLst>
                <a:gd name="adj1" fmla="val 1209889"/>
                <a:gd name="adj2" fmla="val 4025696"/>
              </a:avLst>
            </a:prstGeom>
            <a:ln w="196850">
              <a:solidFill>
                <a:srgbClr val="3862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4" name="L 도형 23">
            <a:extLst>
              <a:ext uri="{FF2B5EF4-FFF2-40B4-BE49-F238E27FC236}">
                <a16:creationId xmlns:a16="http://schemas.microsoft.com/office/drawing/2014/main" id="{53C6C59E-8922-470C-80AF-1190C6AD002F}"/>
              </a:ext>
            </a:extLst>
          </p:cNvPr>
          <p:cNvSpPr/>
          <p:nvPr/>
        </p:nvSpPr>
        <p:spPr>
          <a:xfrm rot="13384937">
            <a:off x="6794148" y="4975663"/>
            <a:ext cx="934136" cy="934136"/>
          </a:xfrm>
          <a:prstGeom prst="corner">
            <a:avLst>
              <a:gd name="adj1" fmla="val 4988"/>
              <a:gd name="adj2" fmla="val 511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487412-6FEB-481A-95D9-467FF68A05D9}"/>
              </a:ext>
            </a:extLst>
          </p:cNvPr>
          <p:cNvCxnSpPr>
            <a:cxnSpLocks/>
          </p:cNvCxnSpPr>
          <p:nvPr/>
        </p:nvCxnSpPr>
        <p:spPr>
          <a:xfrm>
            <a:off x="1452880" y="3934691"/>
            <a:ext cx="9187411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58B428-EBDB-4B36-8712-9A2B4D55018E}"/>
              </a:ext>
            </a:extLst>
          </p:cNvPr>
          <p:cNvSpPr txBox="1"/>
          <p:nvPr/>
        </p:nvSpPr>
        <p:spPr>
          <a:xfrm>
            <a:off x="1754909" y="2405489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6FA0BF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Train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 Set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아시아헤드2" panose="02020600000000000000" pitchFamily="18" charset="-127"/>
              <a:ea typeface="a아시아헤드2" panose="02020600000000000000" pitchFamily="18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E821F0-8847-48C4-8E13-7BC1E74C7A99}"/>
              </a:ext>
            </a:extLst>
          </p:cNvPr>
          <p:cNvSpPr txBox="1"/>
          <p:nvPr/>
        </p:nvSpPr>
        <p:spPr>
          <a:xfrm>
            <a:off x="1754909" y="5078071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787AB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Test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 Set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아시아헤드2" panose="02020600000000000000" pitchFamily="18" charset="-127"/>
              <a:ea typeface="a아시아헤드2" panose="02020600000000000000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CA50C1-6826-4829-9DB8-CC61D9E81F5E}"/>
              </a:ext>
            </a:extLst>
          </p:cNvPr>
          <p:cNvSpPr/>
          <p:nvPr/>
        </p:nvSpPr>
        <p:spPr>
          <a:xfrm>
            <a:off x="-243840" y="-117320"/>
            <a:ext cx="12435840" cy="7366000"/>
          </a:xfrm>
          <a:prstGeom prst="rect">
            <a:avLst/>
          </a:prstGeom>
          <a:solidFill>
            <a:schemeClr val="tx1">
              <a:lumMod val="85000"/>
              <a:lumOff val="1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4C87E0F-23A6-473A-9C2A-9C5F8ED10C7D}"/>
              </a:ext>
            </a:extLst>
          </p:cNvPr>
          <p:cNvGrpSpPr/>
          <p:nvPr/>
        </p:nvGrpSpPr>
        <p:grpSpPr>
          <a:xfrm>
            <a:off x="4812146" y="1757746"/>
            <a:ext cx="2055449" cy="1807934"/>
            <a:chOff x="2214756" y="1909728"/>
            <a:chExt cx="3035188" cy="2669694"/>
          </a:xfrm>
        </p:grpSpPr>
        <p:sp>
          <p:nvSpPr>
            <p:cNvPr id="27" name="도넛 41">
              <a:extLst>
                <a:ext uri="{FF2B5EF4-FFF2-40B4-BE49-F238E27FC236}">
                  <a16:creationId xmlns:a16="http://schemas.microsoft.com/office/drawing/2014/main" id="{F771CD30-2839-4EA5-A803-12C3BD342636}"/>
                </a:ext>
              </a:extLst>
            </p:cNvPr>
            <p:cNvSpPr/>
            <p:nvPr/>
          </p:nvSpPr>
          <p:spPr>
            <a:xfrm>
              <a:off x="2397503" y="1909728"/>
              <a:ext cx="2669696" cy="2669694"/>
            </a:xfrm>
            <a:prstGeom prst="donut">
              <a:avLst>
                <a:gd name="adj" fmla="val 326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C472150-E9B5-4030-9656-F44BCE66C4D9}"/>
                </a:ext>
              </a:extLst>
            </p:cNvPr>
            <p:cNvSpPr/>
            <p:nvPr/>
          </p:nvSpPr>
          <p:spPr>
            <a:xfrm>
              <a:off x="3144340" y="2816578"/>
              <a:ext cx="1176019" cy="49992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0.571</a:t>
              </a:r>
              <a:endPara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E3A362A-0CE4-4D95-905E-E71D570A917A}"/>
                </a:ext>
              </a:extLst>
            </p:cNvPr>
            <p:cNvSpPr/>
            <p:nvPr/>
          </p:nvSpPr>
          <p:spPr>
            <a:xfrm>
              <a:off x="2214756" y="3393882"/>
              <a:ext cx="3035188" cy="4332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XGBOOST</a:t>
              </a:r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A9D2FD92-8CFB-4250-B47A-183F02E2AD59}"/>
                </a:ext>
              </a:extLst>
            </p:cNvPr>
            <p:cNvSpPr/>
            <p:nvPr/>
          </p:nvSpPr>
          <p:spPr>
            <a:xfrm>
              <a:off x="2442212" y="1933412"/>
              <a:ext cx="2580283" cy="2580282"/>
            </a:xfrm>
            <a:prstGeom prst="arc">
              <a:avLst>
                <a:gd name="adj1" fmla="val 8607399"/>
                <a:gd name="adj2" fmla="val 16265179"/>
              </a:avLst>
            </a:prstGeom>
            <a:ln w="508000">
              <a:solidFill>
                <a:srgbClr val="AAEC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원호 31">
              <a:extLst>
                <a:ext uri="{FF2B5EF4-FFF2-40B4-BE49-F238E27FC236}">
                  <a16:creationId xmlns:a16="http://schemas.microsoft.com/office/drawing/2014/main" id="{C299B4AB-2F7C-4F40-BEF9-B3AF939E3F55}"/>
                </a:ext>
              </a:extLst>
            </p:cNvPr>
            <p:cNvSpPr/>
            <p:nvPr/>
          </p:nvSpPr>
          <p:spPr>
            <a:xfrm>
              <a:off x="2442212" y="1933410"/>
              <a:ext cx="2580283" cy="2580282"/>
            </a:xfrm>
            <a:prstGeom prst="arc">
              <a:avLst>
                <a:gd name="adj1" fmla="val 16252700"/>
                <a:gd name="adj2" fmla="val 20375695"/>
              </a:avLst>
            </a:prstGeom>
            <a:ln w="377825"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원호 32">
              <a:extLst>
                <a:ext uri="{FF2B5EF4-FFF2-40B4-BE49-F238E27FC236}">
                  <a16:creationId xmlns:a16="http://schemas.microsoft.com/office/drawing/2014/main" id="{CB029876-9FB5-4F10-B6A4-5274F3ABBB41}"/>
                </a:ext>
              </a:extLst>
            </p:cNvPr>
            <p:cNvSpPr/>
            <p:nvPr/>
          </p:nvSpPr>
          <p:spPr>
            <a:xfrm>
              <a:off x="2442211" y="1933410"/>
              <a:ext cx="2580283" cy="2580282"/>
            </a:xfrm>
            <a:prstGeom prst="arc">
              <a:avLst>
                <a:gd name="adj1" fmla="val 20342244"/>
                <a:gd name="adj2" fmla="val 1208895"/>
              </a:avLst>
            </a:prstGeom>
            <a:ln w="320675">
              <a:solidFill>
                <a:srgbClr val="4787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2183672E-B9C2-4EF9-B2AA-6348724C4065}"/>
                </a:ext>
              </a:extLst>
            </p:cNvPr>
            <p:cNvSpPr/>
            <p:nvPr/>
          </p:nvSpPr>
          <p:spPr>
            <a:xfrm>
              <a:off x="2442211" y="1933410"/>
              <a:ext cx="2580283" cy="2580282"/>
            </a:xfrm>
            <a:prstGeom prst="arc">
              <a:avLst>
                <a:gd name="adj1" fmla="val 1209889"/>
                <a:gd name="adj2" fmla="val 4025696"/>
              </a:avLst>
            </a:prstGeom>
            <a:ln w="196850">
              <a:solidFill>
                <a:srgbClr val="3862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61F7C9F-09C9-42A0-96ED-74867A9D4D10}"/>
              </a:ext>
            </a:extLst>
          </p:cNvPr>
          <p:cNvGrpSpPr/>
          <p:nvPr/>
        </p:nvGrpSpPr>
        <p:grpSpPr>
          <a:xfrm>
            <a:off x="4812146" y="4569664"/>
            <a:ext cx="2055449" cy="1807934"/>
            <a:chOff x="2214756" y="1909728"/>
            <a:chExt cx="3035188" cy="2669694"/>
          </a:xfrm>
        </p:grpSpPr>
        <p:sp>
          <p:nvSpPr>
            <p:cNvPr id="40" name="도넛 41">
              <a:extLst>
                <a:ext uri="{FF2B5EF4-FFF2-40B4-BE49-F238E27FC236}">
                  <a16:creationId xmlns:a16="http://schemas.microsoft.com/office/drawing/2014/main" id="{C948EE55-EF07-4B1D-AA4E-BACE297A0344}"/>
                </a:ext>
              </a:extLst>
            </p:cNvPr>
            <p:cNvSpPr/>
            <p:nvPr/>
          </p:nvSpPr>
          <p:spPr>
            <a:xfrm>
              <a:off x="2397503" y="1909728"/>
              <a:ext cx="2669696" cy="2669694"/>
            </a:xfrm>
            <a:prstGeom prst="donut">
              <a:avLst>
                <a:gd name="adj" fmla="val 326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CB1AF2D-A37E-4269-AD3E-F48360D0FF15}"/>
                </a:ext>
              </a:extLst>
            </p:cNvPr>
            <p:cNvSpPr/>
            <p:nvPr/>
          </p:nvSpPr>
          <p:spPr>
            <a:xfrm>
              <a:off x="3144340" y="2816578"/>
              <a:ext cx="1176019" cy="49992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0.395</a:t>
              </a:r>
              <a:endPara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536D8B3-C0B7-40D5-96CE-8A59F7D01B21}"/>
                </a:ext>
              </a:extLst>
            </p:cNvPr>
            <p:cNvSpPr/>
            <p:nvPr/>
          </p:nvSpPr>
          <p:spPr>
            <a:xfrm>
              <a:off x="2214756" y="3393882"/>
              <a:ext cx="3035188" cy="4332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XGBOOST</a:t>
              </a:r>
            </a:p>
          </p:txBody>
        </p: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14348EA2-2461-4C94-BC5A-ECFD16D32CAA}"/>
                </a:ext>
              </a:extLst>
            </p:cNvPr>
            <p:cNvSpPr/>
            <p:nvPr/>
          </p:nvSpPr>
          <p:spPr>
            <a:xfrm>
              <a:off x="2442212" y="1933412"/>
              <a:ext cx="2580283" cy="2580282"/>
            </a:xfrm>
            <a:prstGeom prst="arc">
              <a:avLst>
                <a:gd name="adj1" fmla="val 8607399"/>
                <a:gd name="adj2" fmla="val 16265179"/>
              </a:avLst>
            </a:prstGeom>
            <a:ln w="508000">
              <a:solidFill>
                <a:srgbClr val="AAEC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6FC9F3C3-BF34-4A22-A8EE-B406410E0D53}"/>
                </a:ext>
              </a:extLst>
            </p:cNvPr>
            <p:cNvSpPr/>
            <p:nvPr/>
          </p:nvSpPr>
          <p:spPr>
            <a:xfrm>
              <a:off x="2442212" y="1933410"/>
              <a:ext cx="2580283" cy="2580282"/>
            </a:xfrm>
            <a:prstGeom prst="arc">
              <a:avLst>
                <a:gd name="adj1" fmla="val 16252700"/>
                <a:gd name="adj2" fmla="val 20375695"/>
              </a:avLst>
            </a:prstGeom>
            <a:ln w="377825"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54B61323-85F7-4FE4-8AFA-EECF11D77574}"/>
                </a:ext>
              </a:extLst>
            </p:cNvPr>
            <p:cNvSpPr/>
            <p:nvPr/>
          </p:nvSpPr>
          <p:spPr>
            <a:xfrm>
              <a:off x="2442211" y="1933410"/>
              <a:ext cx="2580283" cy="2580282"/>
            </a:xfrm>
            <a:prstGeom prst="arc">
              <a:avLst>
                <a:gd name="adj1" fmla="val 20342244"/>
                <a:gd name="adj2" fmla="val 1208895"/>
              </a:avLst>
            </a:prstGeom>
            <a:ln w="320675">
              <a:solidFill>
                <a:srgbClr val="4787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원호 45">
              <a:extLst>
                <a:ext uri="{FF2B5EF4-FFF2-40B4-BE49-F238E27FC236}">
                  <a16:creationId xmlns:a16="http://schemas.microsoft.com/office/drawing/2014/main" id="{7D559D9D-56A7-4B28-8FF1-2530E434B174}"/>
                </a:ext>
              </a:extLst>
            </p:cNvPr>
            <p:cNvSpPr/>
            <p:nvPr/>
          </p:nvSpPr>
          <p:spPr>
            <a:xfrm>
              <a:off x="2442211" y="1933410"/>
              <a:ext cx="2580283" cy="2580282"/>
            </a:xfrm>
            <a:prstGeom prst="arc">
              <a:avLst>
                <a:gd name="adj1" fmla="val 1209889"/>
                <a:gd name="adj2" fmla="val 4025696"/>
              </a:avLst>
            </a:prstGeom>
            <a:ln w="196850">
              <a:solidFill>
                <a:srgbClr val="3862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537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55F77">
                  <a:alpha val="0"/>
                </a:srgbClr>
              </a:gs>
              <a:gs pos="100000">
                <a:schemeClr val="tx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7758" y="620257"/>
            <a:ext cx="5661281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178325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77DBC4-1F9D-4BC5-9B56-8A1680DE66C7}"/>
              </a:ext>
            </a:extLst>
          </p:cNvPr>
          <p:cNvSpPr/>
          <p:nvPr/>
        </p:nvSpPr>
        <p:spPr>
          <a:xfrm>
            <a:off x="490311" y="323819"/>
            <a:ext cx="6096000" cy="6632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i="1" dirty="0">
                <a:solidFill>
                  <a:srgbClr val="2C303A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4</a:t>
            </a: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. Prediction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F0EDA68-49CD-412A-B352-7BDECFF0C222}"/>
              </a:ext>
            </a:extLst>
          </p:cNvPr>
          <p:cNvGrpSpPr/>
          <p:nvPr/>
        </p:nvGrpSpPr>
        <p:grpSpPr>
          <a:xfrm>
            <a:off x="1611619" y="2066081"/>
            <a:ext cx="3350874" cy="3350870"/>
            <a:chOff x="2397503" y="1909728"/>
            <a:chExt cx="2669696" cy="2669694"/>
          </a:xfrm>
        </p:grpSpPr>
        <p:sp>
          <p:nvSpPr>
            <p:cNvPr id="49" name="도넛 41">
              <a:extLst>
                <a:ext uri="{FF2B5EF4-FFF2-40B4-BE49-F238E27FC236}">
                  <a16:creationId xmlns:a16="http://schemas.microsoft.com/office/drawing/2014/main" id="{291868F2-BABA-440F-8EB0-FEA7EF9C5D29}"/>
                </a:ext>
              </a:extLst>
            </p:cNvPr>
            <p:cNvSpPr/>
            <p:nvPr/>
          </p:nvSpPr>
          <p:spPr>
            <a:xfrm>
              <a:off x="2397503" y="1909728"/>
              <a:ext cx="2669696" cy="2669694"/>
            </a:xfrm>
            <a:prstGeom prst="donut">
              <a:avLst>
                <a:gd name="adj" fmla="val 326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52" name="원호 51">
              <a:extLst>
                <a:ext uri="{FF2B5EF4-FFF2-40B4-BE49-F238E27FC236}">
                  <a16:creationId xmlns:a16="http://schemas.microsoft.com/office/drawing/2014/main" id="{DDD011EF-D559-46EC-992A-BFB9E0AA25EB}"/>
                </a:ext>
              </a:extLst>
            </p:cNvPr>
            <p:cNvSpPr/>
            <p:nvPr/>
          </p:nvSpPr>
          <p:spPr>
            <a:xfrm>
              <a:off x="2442212" y="1933412"/>
              <a:ext cx="2580283" cy="2580282"/>
            </a:xfrm>
            <a:prstGeom prst="arc">
              <a:avLst>
                <a:gd name="adj1" fmla="val 8607399"/>
                <a:gd name="adj2" fmla="val 16265179"/>
              </a:avLst>
            </a:prstGeom>
            <a:ln w="508000">
              <a:solidFill>
                <a:srgbClr val="AAEC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black"/>
                </a:solidFill>
              </a:endParaRPr>
            </a:p>
          </p:txBody>
        </p:sp>
        <p:sp>
          <p:nvSpPr>
            <p:cNvPr id="53" name="원호 52">
              <a:extLst>
                <a:ext uri="{FF2B5EF4-FFF2-40B4-BE49-F238E27FC236}">
                  <a16:creationId xmlns:a16="http://schemas.microsoft.com/office/drawing/2014/main" id="{471FDF20-5405-4733-9C32-3CA2071A2D59}"/>
                </a:ext>
              </a:extLst>
            </p:cNvPr>
            <p:cNvSpPr/>
            <p:nvPr/>
          </p:nvSpPr>
          <p:spPr>
            <a:xfrm>
              <a:off x="2442212" y="1933410"/>
              <a:ext cx="2580283" cy="2580282"/>
            </a:xfrm>
            <a:prstGeom prst="arc">
              <a:avLst>
                <a:gd name="adj1" fmla="val 16252700"/>
                <a:gd name="adj2" fmla="val 20375695"/>
              </a:avLst>
            </a:prstGeom>
            <a:ln w="377825"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FF23846-C64F-45BC-9A14-91280212327A}"/>
                </a:ext>
              </a:extLst>
            </p:cNvPr>
            <p:cNvSpPr/>
            <p:nvPr/>
          </p:nvSpPr>
          <p:spPr>
            <a:xfrm>
              <a:off x="2442211" y="1933410"/>
              <a:ext cx="2580283" cy="2580282"/>
            </a:xfrm>
            <a:prstGeom prst="arc">
              <a:avLst>
                <a:gd name="adj1" fmla="val 20342244"/>
                <a:gd name="adj2" fmla="val 1208895"/>
              </a:avLst>
            </a:prstGeom>
            <a:ln w="320675">
              <a:solidFill>
                <a:srgbClr val="4787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black"/>
                </a:solidFill>
              </a:endParaRPr>
            </a:p>
          </p:txBody>
        </p: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id="{DB1D95E2-0D65-405F-A274-F481E974F253}"/>
                </a:ext>
              </a:extLst>
            </p:cNvPr>
            <p:cNvSpPr/>
            <p:nvPr/>
          </p:nvSpPr>
          <p:spPr>
            <a:xfrm>
              <a:off x="2442211" y="1933410"/>
              <a:ext cx="2580283" cy="2580282"/>
            </a:xfrm>
            <a:prstGeom prst="arc">
              <a:avLst>
                <a:gd name="adj1" fmla="val 1209889"/>
                <a:gd name="adj2" fmla="val 4025696"/>
              </a:avLst>
            </a:prstGeom>
            <a:ln w="196850">
              <a:solidFill>
                <a:srgbClr val="3862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518F941-883F-479E-B8A2-7565B8BF4368}"/>
              </a:ext>
            </a:extLst>
          </p:cNvPr>
          <p:cNvSpPr txBox="1"/>
          <p:nvPr/>
        </p:nvSpPr>
        <p:spPr>
          <a:xfrm>
            <a:off x="2336003" y="3420319"/>
            <a:ext cx="1902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XGBoost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원호 55">
            <a:extLst>
              <a:ext uri="{FF2B5EF4-FFF2-40B4-BE49-F238E27FC236}">
                <a16:creationId xmlns:a16="http://schemas.microsoft.com/office/drawing/2014/main" id="{6BD4D47D-DC0E-4B9F-9F38-C8A4E829EC8B}"/>
              </a:ext>
            </a:extLst>
          </p:cNvPr>
          <p:cNvSpPr/>
          <p:nvPr/>
        </p:nvSpPr>
        <p:spPr>
          <a:xfrm>
            <a:off x="6061406" y="1551480"/>
            <a:ext cx="1029202" cy="1029202"/>
          </a:xfrm>
          <a:prstGeom prst="arc">
            <a:avLst>
              <a:gd name="adj1" fmla="val 16200000"/>
              <a:gd name="adj2" fmla="val 11077619"/>
            </a:avLst>
          </a:prstGeom>
          <a:ln w="28575">
            <a:solidFill>
              <a:srgbClr val="36607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497FA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BB120A2-D1A2-4C4F-87A6-6A2AF5593D1D}"/>
              </a:ext>
            </a:extLst>
          </p:cNvPr>
          <p:cNvGrpSpPr/>
          <p:nvPr/>
        </p:nvGrpSpPr>
        <p:grpSpPr>
          <a:xfrm>
            <a:off x="6061406" y="3096853"/>
            <a:ext cx="1029202" cy="1029202"/>
            <a:chOff x="5220824" y="3070495"/>
            <a:chExt cx="1029202" cy="1029202"/>
          </a:xfrm>
        </p:grpSpPr>
        <p:sp>
          <p:nvSpPr>
            <p:cNvPr id="57" name="원호 56">
              <a:extLst>
                <a:ext uri="{FF2B5EF4-FFF2-40B4-BE49-F238E27FC236}">
                  <a16:creationId xmlns:a16="http://schemas.microsoft.com/office/drawing/2014/main" id="{05F04D06-A9A6-4EB2-963E-9F1CCED5298A}"/>
                </a:ext>
              </a:extLst>
            </p:cNvPr>
            <p:cNvSpPr/>
            <p:nvPr/>
          </p:nvSpPr>
          <p:spPr>
            <a:xfrm>
              <a:off x="5220824" y="3070495"/>
              <a:ext cx="1029202" cy="1029202"/>
            </a:xfrm>
            <a:prstGeom prst="arc">
              <a:avLst>
                <a:gd name="adj1" fmla="val 16200000"/>
                <a:gd name="adj2" fmla="val 11077619"/>
              </a:avLst>
            </a:prstGeom>
            <a:ln w="28575">
              <a:solidFill>
                <a:srgbClr val="36607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97F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0BE4DF6-B094-465F-BEBF-F5B4216B7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7000" y="3195887"/>
              <a:ext cx="720000" cy="720000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9F7FE60-84A5-4AA9-9287-8445A5327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457" y="1703078"/>
            <a:ext cx="720000" cy="720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99FD74-74E8-455E-803D-3CBB895AF518}"/>
              </a:ext>
            </a:extLst>
          </p:cNvPr>
          <p:cNvGrpSpPr/>
          <p:nvPr/>
        </p:nvGrpSpPr>
        <p:grpSpPr>
          <a:xfrm>
            <a:off x="6061406" y="4642226"/>
            <a:ext cx="1029202" cy="1029202"/>
            <a:chOff x="5220824" y="4411888"/>
            <a:chExt cx="1029202" cy="1029202"/>
          </a:xfrm>
        </p:grpSpPr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7953176A-03D0-4B4F-8C09-D2AD7E0C96B8}"/>
                </a:ext>
              </a:extLst>
            </p:cNvPr>
            <p:cNvSpPr/>
            <p:nvPr/>
          </p:nvSpPr>
          <p:spPr>
            <a:xfrm>
              <a:off x="5220824" y="4411888"/>
              <a:ext cx="1029202" cy="1029202"/>
            </a:xfrm>
            <a:prstGeom prst="arc">
              <a:avLst>
                <a:gd name="adj1" fmla="val 16200000"/>
                <a:gd name="adj2" fmla="val 11077619"/>
              </a:avLst>
            </a:prstGeom>
            <a:ln w="28575">
              <a:solidFill>
                <a:srgbClr val="36607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97FA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386E164-C174-4C5D-AF23-4F95F26D3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7000" y="4569628"/>
              <a:ext cx="720000" cy="7200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499C153-0202-4B5C-98DA-D378E5857AB6}"/>
              </a:ext>
            </a:extLst>
          </p:cNvPr>
          <p:cNvSpPr txBox="1"/>
          <p:nvPr/>
        </p:nvSpPr>
        <p:spPr>
          <a:xfrm>
            <a:off x="7229508" y="1439146"/>
            <a:ext cx="3090440" cy="112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Test Data Set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- 2937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- NA Imputation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필요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Median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E32346-A51E-4EC5-B114-42EBFD5CB78D}"/>
              </a:ext>
            </a:extLst>
          </p:cNvPr>
          <p:cNvSpPr txBox="1"/>
          <p:nvPr/>
        </p:nvSpPr>
        <p:spPr>
          <a:xfrm>
            <a:off x="7229508" y="3049922"/>
            <a:ext cx="3090440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Threshold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조정 전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처리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850BDC-48DE-40EC-9CAD-D5E11A824391}"/>
              </a:ext>
            </a:extLst>
          </p:cNvPr>
          <p:cNvSpPr txBox="1"/>
          <p:nvPr/>
        </p:nvSpPr>
        <p:spPr>
          <a:xfrm>
            <a:off x="7229508" y="4595295"/>
            <a:ext cx="3090440" cy="112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Threshold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조정 후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- Test f1 score: 0.48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상승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- 0: 2782     1: 155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269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55F77">
                  <a:alpha val="0"/>
                </a:srgbClr>
              </a:gs>
              <a:gs pos="100000">
                <a:schemeClr val="tx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7758" y="620257"/>
            <a:ext cx="5661281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87081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77DBC4-1F9D-4BC5-9B56-8A1680DE66C7}"/>
              </a:ext>
            </a:extLst>
          </p:cNvPr>
          <p:cNvSpPr/>
          <p:nvPr/>
        </p:nvSpPr>
        <p:spPr>
          <a:xfrm>
            <a:off x="490311" y="323819"/>
            <a:ext cx="6096000" cy="6632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5. Conclusion</a:t>
            </a:r>
          </a:p>
        </p:txBody>
      </p:sp>
      <p:sp>
        <p:nvSpPr>
          <p:cNvPr id="51" name="자유형 57">
            <a:extLst>
              <a:ext uri="{FF2B5EF4-FFF2-40B4-BE49-F238E27FC236}">
                <a16:creationId xmlns:a16="http://schemas.microsoft.com/office/drawing/2014/main" id="{4FC02F81-A85C-4DB9-93E9-8E53325DBE77}"/>
              </a:ext>
            </a:extLst>
          </p:cNvPr>
          <p:cNvSpPr/>
          <p:nvPr/>
        </p:nvSpPr>
        <p:spPr>
          <a:xfrm>
            <a:off x="-628072" y="-183590"/>
            <a:ext cx="6952260" cy="7191715"/>
          </a:xfrm>
          <a:custGeom>
            <a:avLst/>
            <a:gdLst>
              <a:gd name="connsiteX0" fmla="*/ 0 w 6038437"/>
              <a:gd name="connsiteY0" fmla="*/ 0 h 6871919"/>
              <a:gd name="connsiteX1" fmla="*/ 5193815 w 6038437"/>
              <a:gd name="connsiteY1" fmla="*/ 0 h 6871919"/>
              <a:gd name="connsiteX2" fmla="*/ 5260395 w 6038437"/>
              <a:gd name="connsiteY2" fmla="*/ 117291 h 6871919"/>
              <a:gd name="connsiteX3" fmla="*/ 6038437 w 6038437"/>
              <a:gd name="connsiteY3" fmla="*/ 3178496 h 6871919"/>
              <a:gd name="connsiteX4" fmla="*/ 5020752 w 6038437"/>
              <a:gd name="connsiteY4" fmla="*/ 6644964 h 6871919"/>
              <a:gd name="connsiteX5" fmla="*/ 4868420 w 6038437"/>
              <a:gd name="connsiteY5" fmla="*/ 6871919 h 6871919"/>
              <a:gd name="connsiteX6" fmla="*/ 0 w 6038437"/>
              <a:gd name="connsiteY6" fmla="*/ 6871919 h 687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437" h="6871919">
                <a:moveTo>
                  <a:pt x="0" y="0"/>
                </a:moveTo>
                <a:lnTo>
                  <a:pt x="5193815" y="0"/>
                </a:lnTo>
                <a:lnTo>
                  <a:pt x="5260395" y="117291"/>
                </a:lnTo>
                <a:cubicBezTo>
                  <a:pt x="5757198" y="1031414"/>
                  <a:pt x="6038437" y="2073069"/>
                  <a:pt x="6038437" y="3178496"/>
                </a:cubicBezTo>
                <a:cubicBezTo>
                  <a:pt x="6038437" y="4450889"/>
                  <a:pt x="5665823" y="5638789"/>
                  <a:pt x="5020752" y="6644964"/>
                </a:cubicBezTo>
                <a:lnTo>
                  <a:pt x="4868420" y="6871919"/>
                </a:lnTo>
                <a:lnTo>
                  <a:pt x="0" y="6871919"/>
                </a:lnTo>
                <a:close/>
              </a:path>
            </a:pathLst>
          </a:custGeom>
          <a:noFill/>
          <a:ln w="12700">
            <a:solidFill>
              <a:srgbClr val="36607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B7FBE4D-620F-403F-A9CA-7BAC1F744395}"/>
              </a:ext>
            </a:extLst>
          </p:cNvPr>
          <p:cNvSpPr/>
          <p:nvPr/>
        </p:nvSpPr>
        <p:spPr>
          <a:xfrm>
            <a:off x="1104765" y="2291786"/>
            <a:ext cx="2062937" cy="2062938"/>
          </a:xfrm>
          <a:prstGeom prst="ellipse">
            <a:avLst/>
          </a:prstGeom>
          <a:solidFill>
            <a:srgbClr val="36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055ECE7-C012-4AC8-B841-184DC119B091}"/>
              </a:ext>
            </a:extLst>
          </p:cNvPr>
          <p:cNvSpPr/>
          <p:nvPr/>
        </p:nvSpPr>
        <p:spPr>
          <a:xfrm>
            <a:off x="1104765" y="3046130"/>
            <a:ext cx="206293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Conclusion</a:t>
            </a:r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40576E67-5346-4E62-98C8-2D4A8D36955A}"/>
              </a:ext>
            </a:extLst>
          </p:cNvPr>
          <p:cNvSpPr/>
          <p:nvPr/>
        </p:nvSpPr>
        <p:spPr>
          <a:xfrm>
            <a:off x="756527" y="1943548"/>
            <a:ext cx="2759412" cy="2759413"/>
          </a:xfrm>
          <a:prstGeom prst="arc">
            <a:avLst>
              <a:gd name="adj1" fmla="val 14612488"/>
              <a:gd name="adj2" fmla="val 8273002"/>
            </a:avLst>
          </a:prstGeom>
          <a:ln w="9525">
            <a:solidFill>
              <a:srgbClr val="36607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650F676-88C7-4A56-A284-9548D981DD1E}"/>
              </a:ext>
            </a:extLst>
          </p:cNvPr>
          <p:cNvSpPr/>
          <p:nvPr/>
        </p:nvSpPr>
        <p:spPr>
          <a:xfrm flipH="1">
            <a:off x="5493865" y="5387696"/>
            <a:ext cx="540588" cy="540588"/>
          </a:xfrm>
          <a:prstGeom prst="ellipse">
            <a:avLst/>
          </a:prstGeom>
          <a:solidFill>
            <a:srgbClr val="36607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83BB64A-F861-4E36-8FB9-5C6F119A9990}"/>
              </a:ext>
            </a:extLst>
          </p:cNvPr>
          <p:cNvSpPr/>
          <p:nvPr/>
        </p:nvSpPr>
        <p:spPr>
          <a:xfrm flipH="1" flipV="1">
            <a:off x="5957719" y="3938083"/>
            <a:ext cx="540588" cy="540588"/>
          </a:xfrm>
          <a:prstGeom prst="ellipse">
            <a:avLst/>
          </a:prstGeom>
          <a:solidFill>
            <a:srgbClr val="36607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AC467C7-0389-46EA-A0BA-EC53AB979FB2}"/>
              </a:ext>
            </a:extLst>
          </p:cNvPr>
          <p:cNvSpPr/>
          <p:nvPr/>
        </p:nvSpPr>
        <p:spPr>
          <a:xfrm>
            <a:off x="5678678" y="814364"/>
            <a:ext cx="540588" cy="540588"/>
          </a:xfrm>
          <a:prstGeom prst="ellipse">
            <a:avLst/>
          </a:prstGeom>
          <a:solidFill>
            <a:srgbClr val="36607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9753737-E752-4C82-B259-A7C81DA84BAC}"/>
              </a:ext>
            </a:extLst>
          </p:cNvPr>
          <p:cNvSpPr/>
          <p:nvPr/>
        </p:nvSpPr>
        <p:spPr>
          <a:xfrm flipV="1">
            <a:off x="6056706" y="2431404"/>
            <a:ext cx="540588" cy="540588"/>
          </a:xfrm>
          <a:prstGeom prst="ellipse">
            <a:avLst/>
          </a:prstGeom>
          <a:solidFill>
            <a:srgbClr val="36607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7EF42CF-7FFF-4449-A8E9-97CFB08DBD1B}"/>
              </a:ext>
            </a:extLst>
          </p:cNvPr>
          <p:cNvSpPr/>
          <p:nvPr/>
        </p:nvSpPr>
        <p:spPr>
          <a:xfrm>
            <a:off x="6306171" y="465417"/>
            <a:ext cx="4586531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Bagging: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Random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Forest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Boosting: 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XGBoost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Ensemble: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Logistic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+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Random Forest + SVM + XGB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7728A0-3997-4F25-8E49-A0E9D9E54DA8}"/>
              </a:ext>
            </a:extLst>
          </p:cNvPr>
          <p:cNvSpPr/>
          <p:nvPr/>
        </p:nvSpPr>
        <p:spPr>
          <a:xfrm>
            <a:off x="4769969" y="2507719"/>
            <a:ext cx="1199367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Bad Models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67EB610-9E68-4505-A944-7FC8BDABA4BC}"/>
              </a:ext>
            </a:extLst>
          </p:cNvPr>
          <p:cNvSpPr/>
          <p:nvPr/>
        </p:nvSpPr>
        <p:spPr>
          <a:xfrm>
            <a:off x="4491716" y="4005715"/>
            <a:ext cx="1395767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Better Models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A9ECA83-18F9-4BBC-97F4-5C8FF871E4F1}"/>
              </a:ext>
            </a:extLst>
          </p:cNvPr>
          <p:cNvSpPr/>
          <p:nvPr/>
        </p:nvSpPr>
        <p:spPr>
          <a:xfrm>
            <a:off x="4118989" y="5436079"/>
            <a:ext cx="130195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Balance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C8F464B-F397-4EC8-A996-07749BFC8499}"/>
              </a:ext>
            </a:extLst>
          </p:cNvPr>
          <p:cNvSpPr/>
          <p:nvPr/>
        </p:nvSpPr>
        <p:spPr>
          <a:xfrm>
            <a:off x="4796702" y="853685"/>
            <a:ext cx="813043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Models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CCBFF0B-3600-465A-83C3-CCD3241E9042}"/>
              </a:ext>
            </a:extLst>
          </p:cNvPr>
          <p:cNvSpPr/>
          <p:nvPr/>
        </p:nvSpPr>
        <p:spPr>
          <a:xfrm>
            <a:off x="6657286" y="2296725"/>
            <a:ext cx="5118154" cy="706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Random Forest: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우리의 데이터가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Linear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하게 분류하기 힘듦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SVM,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Logistic: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마찬가지로 선형적으로 분류하기 힘든 데이터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7AE3E9-CDEB-4082-AAD5-3F3B64D23A57}"/>
              </a:ext>
            </a:extLst>
          </p:cNvPr>
          <p:cNvSpPr/>
          <p:nvPr/>
        </p:nvSpPr>
        <p:spPr>
          <a:xfrm>
            <a:off x="6586311" y="3633013"/>
            <a:ext cx="5118154" cy="1028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XGBoost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: 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오분류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케이스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Modeling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반복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Flexible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Ensemble: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Training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된 모델의 예측치의 평균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과적합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해소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다른 </a:t>
            </a:r>
            <a:r>
              <a:rPr lang="en-US" altLang="ko-KR" sz="14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Dataset: 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Dataset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좋은 모델이 다름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17B780-FA5C-4F49-BA21-1621EA0A5705}"/>
              </a:ext>
            </a:extLst>
          </p:cNvPr>
          <p:cNvSpPr/>
          <p:nvPr/>
        </p:nvSpPr>
        <p:spPr>
          <a:xfrm>
            <a:off x="6107370" y="5269975"/>
            <a:ext cx="5118154" cy="705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SMOTE: 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 Generalizing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형편없는 성능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            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가중치 반영이 낫다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8AFC99-923A-40AC-AAE2-70FEFA9FF4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000" y="2506074"/>
            <a:ext cx="360000" cy="36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B550F2-E814-41A4-91D8-728DD7ED35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706" y="4008759"/>
            <a:ext cx="360000" cy="3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EDEE70-F5ED-411E-BCF6-00BCC6075A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19" y="902093"/>
            <a:ext cx="360000" cy="3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2810C8-9A72-4C80-BEF0-132F8EAB31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31" y="5483391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64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77DBC4-1F9D-4BC5-9B56-8A1680DE66C7}"/>
              </a:ext>
            </a:extLst>
          </p:cNvPr>
          <p:cNvSpPr/>
          <p:nvPr/>
        </p:nvSpPr>
        <p:spPr>
          <a:xfrm>
            <a:off x="490311" y="323819"/>
            <a:ext cx="6096000" cy="6632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5. 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7B33DD-92D9-413B-92BA-DBC3395962F4}"/>
              </a:ext>
            </a:extLst>
          </p:cNvPr>
          <p:cNvSpPr txBox="1"/>
          <p:nvPr/>
        </p:nvSpPr>
        <p:spPr>
          <a:xfrm>
            <a:off x="1391920" y="2946400"/>
            <a:ext cx="9408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이번 학기 모두 수고 많으셨습니다</a:t>
            </a:r>
            <a:r>
              <a:rPr lang="en-US" altLang="ko-KR" sz="4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endParaRPr lang="ko-KR" altLang="en-US" sz="44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26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1000" b="-7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55F77">
                  <a:alpha val="0"/>
                </a:srgbClr>
              </a:gs>
              <a:gs pos="100000">
                <a:schemeClr val="tx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65360" y="3056590"/>
            <a:ext cx="5661281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i="1" dirty="0">
                <a:solidFill>
                  <a:prstClr val="white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Thank You</a:t>
            </a:r>
            <a:endParaRPr kumimoji="0" lang="en-US" altLang="ko-KR" sz="3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아시아헤드2" panose="02020600000000000000" pitchFamily="18" charset="-127"/>
              <a:ea typeface="a아시아헤드2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20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55F77">
                  <a:alpha val="0"/>
                </a:srgbClr>
              </a:gs>
              <a:gs pos="100000">
                <a:schemeClr val="tx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7759" y="620257"/>
            <a:ext cx="4908798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</a:rPr>
              <a:t>EDA REVIEW</a:t>
            </a:r>
          </a:p>
        </p:txBody>
      </p:sp>
    </p:spTree>
    <p:extLst>
      <p:ext uri="{BB962C8B-B14F-4D97-AF65-F5344CB8AC3E}">
        <p14:creationId xmlns:p14="http://schemas.microsoft.com/office/powerpoint/2010/main" val="193328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720049" y="1778374"/>
            <a:ext cx="2501152" cy="2501152"/>
            <a:chOff x="8966948" y="1450040"/>
            <a:chExt cx="2501152" cy="2501152"/>
          </a:xfrm>
        </p:grpSpPr>
        <p:sp>
          <p:nvSpPr>
            <p:cNvPr id="7" name="도넛 6"/>
            <p:cNvSpPr/>
            <p:nvPr/>
          </p:nvSpPr>
          <p:spPr>
            <a:xfrm>
              <a:off x="9841007" y="2324099"/>
              <a:ext cx="753035" cy="753035"/>
            </a:xfrm>
            <a:prstGeom prst="donut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도넛 7"/>
            <p:cNvSpPr/>
            <p:nvPr/>
          </p:nvSpPr>
          <p:spPr>
            <a:xfrm>
              <a:off x="9386048" y="1869140"/>
              <a:ext cx="1662953" cy="1662953"/>
            </a:xfrm>
            <a:prstGeom prst="donut">
              <a:avLst>
                <a:gd name="adj" fmla="val 13542"/>
              </a:avLst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도넛 8"/>
            <p:cNvSpPr/>
            <p:nvPr/>
          </p:nvSpPr>
          <p:spPr>
            <a:xfrm>
              <a:off x="8966948" y="1450040"/>
              <a:ext cx="2501152" cy="2501152"/>
            </a:xfrm>
            <a:prstGeom prst="donut">
              <a:avLst>
                <a:gd name="adj" fmla="val 7547"/>
              </a:avLst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0127877" y="2608282"/>
              <a:ext cx="179293" cy="1792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" name="원호 10"/>
          <p:cNvSpPr/>
          <p:nvPr/>
        </p:nvSpPr>
        <p:spPr>
          <a:xfrm>
            <a:off x="2274425" y="381000"/>
            <a:ext cx="5295900" cy="5295900"/>
          </a:xfrm>
          <a:prstGeom prst="arc">
            <a:avLst>
              <a:gd name="adj1" fmla="val 6572398"/>
              <a:gd name="adj2" fmla="val 9491915"/>
            </a:avLst>
          </a:prstGeom>
          <a:ln w="704850">
            <a:solidFill>
              <a:srgbClr val="91BAD1"/>
            </a:solidFill>
          </a:ln>
          <a:scene3d>
            <a:camera prst="orthographicFront">
              <a:rot lat="20399999" lon="0" rev="0"/>
            </a:camera>
            <a:lightRig rig="flat" dir="t"/>
          </a:scene3d>
          <a:sp3d prstMaterial="matte">
            <a:extrusionClr>
              <a:srgbClr val="91BAD1"/>
            </a:extrusion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>
            <a:off x="2483975" y="266700"/>
            <a:ext cx="5295900" cy="5295900"/>
          </a:xfrm>
          <a:prstGeom prst="arc">
            <a:avLst>
              <a:gd name="adj1" fmla="val 1897241"/>
              <a:gd name="adj2" fmla="val 3961466"/>
            </a:avLst>
          </a:prstGeom>
          <a:ln w="704850">
            <a:solidFill>
              <a:srgbClr val="FF0000"/>
            </a:solidFill>
          </a:ln>
          <a:scene3d>
            <a:camera prst="orthographicFront">
              <a:rot lat="20399999" lon="0" rev="0"/>
            </a:camera>
            <a:lightRig rig="flat" dir="t"/>
          </a:scene3d>
          <a:sp3d prstMaterial="matte">
            <a:extrusionClr>
              <a:srgbClr val="5697BF"/>
            </a:extrusion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4320" y="5412738"/>
            <a:ext cx="2521142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Outlier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27176" y="1710094"/>
            <a:ext cx="2521142" cy="753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 제거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Correlation Plot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다시 확인</a:t>
            </a:r>
            <a:endParaRPr lang="ko-KR" altLang="en-US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6471128" y="2641312"/>
            <a:ext cx="0" cy="183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원호 16"/>
          <p:cNvSpPr/>
          <p:nvPr/>
        </p:nvSpPr>
        <p:spPr>
          <a:xfrm>
            <a:off x="7128799" y="3028950"/>
            <a:ext cx="5276850" cy="5295900"/>
          </a:xfrm>
          <a:prstGeom prst="arc">
            <a:avLst>
              <a:gd name="adj1" fmla="val 12806578"/>
              <a:gd name="adj2" fmla="val 16294165"/>
            </a:avLst>
          </a:prstGeom>
          <a:ln w="704850">
            <a:solidFill>
              <a:srgbClr val="366078"/>
            </a:solidFill>
            <a:tailEnd type="triangle" w="sm" len="sm"/>
          </a:ln>
          <a:scene3d>
            <a:camera prst="orthographicFront">
              <a:rot lat="20399999" lon="0" rev="0"/>
            </a:camera>
            <a:lightRig rig="flat" dir="t"/>
          </a:scene3d>
          <a:sp3d prstMaterial="matte">
            <a:extrusionClr>
              <a:schemeClr val="accent1"/>
            </a:extrusion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95883" y="1862393"/>
            <a:ext cx="2365372" cy="1336203"/>
            <a:chOff x="1300234" y="4253969"/>
            <a:chExt cx="5979294" cy="13362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4" name="양쪽 모서리가 둥근 사각형 23"/>
            <p:cNvSpPr/>
            <p:nvPr/>
          </p:nvSpPr>
          <p:spPr>
            <a:xfrm>
              <a:off x="1300234" y="4253969"/>
              <a:ext cx="5979294" cy="290676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100" b="1" kern="0" dirty="0">
                  <a:solidFill>
                    <a:prstClr val="white"/>
                  </a:solidFill>
                </a:rPr>
                <a:t>DATA</a:t>
              </a:r>
            </a:p>
          </p:txBody>
        </p:sp>
        <p:sp>
          <p:nvSpPr>
            <p:cNvPr id="25" name="사각형 설명선 24"/>
            <p:cNvSpPr/>
            <p:nvPr/>
          </p:nvSpPr>
          <p:spPr>
            <a:xfrm>
              <a:off x="1300234" y="4544645"/>
              <a:ext cx="5979294" cy="1045527"/>
            </a:xfrm>
            <a:prstGeom prst="wedgeRectCallout">
              <a:avLst>
                <a:gd name="adj1" fmla="val 34440"/>
                <a:gd name="adj2" fmla="val 116833"/>
              </a:avLst>
            </a:prstGeom>
            <a:solidFill>
              <a:srgbClr val="2C30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100" b="1" kern="0" dirty="0">
                  <a:solidFill>
                    <a:prstClr val="white"/>
                  </a:solidFill>
                </a:rPr>
                <a:t>Financial Statements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100" b="1" kern="0" dirty="0">
                  <a:solidFill>
                    <a:prstClr val="white"/>
                  </a:solidFill>
                </a:rPr>
                <a:t>&amp;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100" b="1" kern="0" dirty="0">
                  <a:solidFill>
                    <a:prstClr val="white"/>
                  </a:solidFill>
                </a:rPr>
                <a:t>Bankrupt</a:t>
              </a:r>
              <a:endParaRPr lang="en-US" altLang="ko-KR" sz="110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9EF758-3F10-4083-B984-F5995A94F741}"/>
              </a:ext>
            </a:extLst>
          </p:cNvPr>
          <p:cNvSpPr/>
          <p:nvPr/>
        </p:nvSpPr>
        <p:spPr>
          <a:xfrm>
            <a:off x="8720049" y="1667036"/>
            <a:ext cx="2521142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MODELING</a:t>
            </a:r>
          </a:p>
        </p:txBody>
      </p:sp>
      <p:sp>
        <p:nvSpPr>
          <p:cNvPr id="22" name="원호 21">
            <a:extLst>
              <a:ext uri="{FF2B5EF4-FFF2-40B4-BE49-F238E27FC236}">
                <a16:creationId xmlns:a16="http://schemas.microsoft.com/office/drawing/2014/main" id="{063C162F-343C-4D60-BF21-3B9568B099FB}"/>
              </a:ext>
            </a:extLst>
          </p:cNvPr>
          <p:cNvSpPr/>
          <p:nvPr/>
        </p:nvSpPr>
        <p:spPr>
          <a:xfrm rot="18546194">
            <a:off x="2306507" y="334832"/>
            <a:ext cx="5295900" cy="5295900"/>
          </a:xfrm>
          <a:prstGeom prst="arc">
            <a:avLst>
              <a:gd name="adj1" fmla="val 6969259"/>
              <a:gd name="adj2" fmla="val 9491915"/>
            </a:avLst>
          </a:prstGeom>
          <a:ln w="704850">
            <a:solidFill>
              <a:srgbClr val="7AACC8"/>
            </a:solidFill>
          </a:ln>
          <a:scene3d>
            <a:camera prst="orthographicFront">
              <a:rot lat="20399999" lon="0" rev="0"/>
            </a:camera>
            <a:lightRig rig="flat" dir="t"/>
          </a:scene3d>
          <a:sp3d prstMaterial="matte">
            <a:extrusionClr>
              <a:srgbClr val="91BAD1"/>
            </a:extrusion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439CFF-B66E-4C9D-93D7-41957168B9D9}"/>
              </a:ext>
            </a:extLst>
          </p:cNvPr>
          <p:cNvSpPr/>
          <p:nvPr/>
        </p:nvSpPr>
        <p:spPr>
          <a:xfrm>
            <a:off x="3871354" y="3613766"/>
            <a:ext cx="2521142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Imputation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5ACA4F3-ADCD-4E39-9ECA-49943B3857DE}"/>
              </a:ext>
            </a:extLst>
          </p:cNvPr>
          <p:cNvCxnSpPr>
            <a:cxnSpLocks/>
          </p:cNvCxnSpPr>
          <p:nvPr/>
        </p:nvCxnSpPr>
        <p:spPr>
          <a:xfrm flipV="1">
            <a:off x="5038568" y="4279526"/>
            <a:ext cx="0" cy="7985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69761F7-89BD-4C37-8EF1-F757F033F9E1}"/>
              </a:ext>
            </a:extLst>
          </p:cNvPr>
          <p:cNvCxnSpPr>
            <a:cxnSpLocks/>
          </p:cNvCxnSpPr>
          <p:nvPr/>
        </p:nvCxnSpPr>
        <p:spPr>
          <a:xfrm flipH="1">
            <a:off x="2144817" y="5114175"/>
            <a:ext cx="468767" cy="298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348423C-E441-44AE-AE36-1D1E3A4FE84D}"/>
              </a:ext>
            </a:extLst>
          </p:cNvPr>
          <p:cNvCxnSpPr>
            <a:cxnSpLocks/>
          </p:cNvCxnSpPr>
          <p:nvPr/>
        </p:nvCxnSpPr>
        <p:spPr>
          <a:xfrm>
            <a:off x="8534756" y="4023638"/>
            <a:ext cx="0" cy="7718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1087F7-549E-4A5B-B955-949614D344BB}"/>
              </a:ext>
            </a:extLst>
          </p:cNvPr>
          <p:cNvSpPr/>
          <p:nvPr/>
        </p:nvSpPr>
        <p:spPr>
          <a:xfrm>
            <a:off x="7307852" y="4882346"/>
            <a:ext cx="2521142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Factor Analysis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446D8C-7089-404E-9813-A44B06342CE8}"/>
              </a:ext>
            </a:extLst>
          </p:cNvPr>
          <p:cNvSpPr/>
          <p:nvPr/>
        </p:nvSpPr>
        <p:spPr>
          <a:xfrm>
            <a:off x="490311" y="323819"/>
            <a:ext cx="6096000" cy="6632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i="1" dirty="0">
                <a:solidFill>
                  <a:srgbClr val="2C303A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1. EDA REVIEW</a:t>
            </a:r>
            <a:endParaRPr kumimoji="0" lang="en-US" altLang="ko-KR" sz="2800" b="1" i="1" u="none" strike="noStrike" kern="1200" cap="none" spc="0" normalizeH="0" baseline="0" noProof="0" dirty="0">
              <a:ln>
                <a:noFill/>
              </a:ln>
              <a:solidFill>
                <a:srgbClr val="2C303A"/>
              </a:solidFill>
              <a:effectLst/>
              <a:uLnTx/>
              <a:uFillTx/>
              <a:latin typeface="a아시아헤드2" panose="02020600000000000000" pitchFamily="18" charset="-127"/>
              <a:ea typeface="a아시아헤드2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7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333598" y="0"/>
            <a:ext cx="2858402" cy="6858000"/>
          </a:xfrm>
          <a:prstGeom prst="rect">
            <a:avLst/>
          </a:prstGeom>
          <a:solidFill>
            <a:srgbClr val="2C30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57607D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원호 7"/>
          <p:cNvSpPr/>
          <p:nvPr/>
        </p:nvSpPr>
        <p:spPr>
          <a:xfrm>
            <a:off x="9873799" y="657711"/>
            <a:ext cx="1778000" cy="1778000"/>
          </a:xfrm>
          <a:prstGeom prst="arc">
            <a:avLst>
              <a:gd name="adj1" fmla="val 16200000"/>
              <a:gd name="adj2" fmla="val 11077619"/>
            </a:avLst>
          </a:prstGeom>
          <a:ln w="28575">
            <a:solidFill>
              <a:srgbClr val="7FBBD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497FA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070819" y="1092176"/>
            <a:ext cx="1383957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0.7</a:t>
            </a: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676948" y="2776667"/>
            <a:ext cx="2171701" cy="89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srgbClr val="7FBBD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제거 기준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FBBD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Correlation Plot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변수 제거 기준은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0.7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9333598" y="3962400"/>
            <a:ext cx="2858402" cy="0"/>
          </a:xfrm>
          <a:prstGeom prst="line">
            <a:avLst/>
          </a:prstGeom>
          <a:ln>
            <a:solidFill>
              <a:srgbClr val="3F45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9333598" y="5427265"/>
            <a:ext cx="2858402" cy="0"/>
          </a:xfrm>
          <a:prstGeom prst="line">
            <a:avLst/>
          </a:prstGeom>
          <a:ln>
            <a:solidFill>
              <a:srgbClr val="3F45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9AE6541C-4F31-4CC3-8EFD-EA9DDA5B3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86" y="1337259"/>
            <a:ext cx="7157561" cy="466007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406C3E-EAB1-4CFF-9A32-6F01F0BD337A}"/>
              </a:ext>
            </a:extLst>
          </p:cNvPr>
          <p:cNvSpPr/>
          <p:nvPr/>
        </p:nvSpPr>
        <p:spPr>
          <a:xfrm>
            <a:off x="9676948" y="4225969"/>
            <a:ext cx="2171701" cy="816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srgbClr val="7FBBD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유지 기준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FBBD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Target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변수와의 상관성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A58A811-BD31-41AA-B19F-9F40869DFA21}"/>
              </a:ext>
            </a:extLst>
          </p:cNvPr>
          <p:cNvSpPr/>
          <p:nvPr/>
        </p:nvSpPr>
        <p:spPr>
          <a:xfrm>
            <a:off x="9419424" y="5558057"/>
            <a:ext cx="1257549" cy="1166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7FBBD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감소</a:t>
            </a:r>
            <a:r>
              <a:rPr lang="en-US" altLang="ko-KR" sz="1400" b="1" dirty="0">
                <a:solidFill>
                  <a:srgbClr val="7FBBD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19</a:t>
            </a:r>
            <a:r>
              <a:rPr lang="ko-KR" altLang="en-US" sz="1600" dirty="0">
                <a:solidFill>
                  <a:srgbClr val="FF33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▼</a:t>
            </a:r>
            <a:endParaRPr lang="en-US" altLang="ko-KR" sz="400" b="1" dirty="0">
              <a:solidFill>
                <a:srgbClr val="FF33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950B03-8C04-4CCE-8628-D70336607710}"/>
              </a:ext>
            </a:extLst>
          </p:cNvPr>
          <p:cNvSpPr/>
          <p:nvPr/>
        </p:nvSpPr>
        <p:spPr>
          <a:xfrm>
            <a:off x="10873473" y="5558057"/>
            <a:ext cx="1257549" cy="1166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7FBBD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변수 개수</a:t>
            </a:r>
            <a:r>
              <a:rPr lang="en-US" altLang="ko-KR" sz="1400" b="1" dirty="0">
                <a:solidFill>
                  <a:srgbClr val="7FBBD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31</a:t>
            </a:r>
            <a:r>
              <a:rPr lang="en-US" altLang="ko-KR" sz="16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 </a:t>
            </a:r>
            <a:endParaRPr lang="en-US" altLang="ko-KR" sz="400" b="1" dirty="0">
              <a:solidFill>
                <a:srgbClr val="FF33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565201D-6A21-4F4B-ADFC-111C97544C61}"/>
              </a:ext>
            </a:extLst>
          </p:cNvPr>
          <p:cNvCxnSpPr/>
          <p:nvPr/>
        </p:nvCxnSpPr>
        <p:spPr>
          <a:xfrm rot="5400000">
            <a:off x="10150798" y="6170057"/>
            <a:ext cx="1224000" cy="0"/>
          </a:xfrm>
          <a:prstGeom prst="line">
            <a:avLst/>
          </a:prstGeom>
          <a:ln>
            <a:solidFill>
              <a:srgbClr val="3F45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3970FF1-8429-4F41-A9C4-F55D21371886}"/>
              </a:ext>
            </a:extLst>
          </p:cNvPr>
          <p:cNvSpPr txBox="1"/>
          <p:nvPr/>
        </p:nvSpPr>
        <p:spPr>
          <a:xfrm>
            <a:off x="3331205" y="6195627"/>
            <a:ext cx="285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Correlation Plot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일부분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C1760B3-3DC2-4C7E-917D-A8830AF68821}"/>
              </a:ext>
            </a:extLst>
          </p:cNvPr>
          <p:cNvSpPr/>
          <p:nvPr/>
        </p:nvSpPr>
        <p:spPr>
          <a:xfrm>
            <a:off x="490311" y="323819"/>
            <a:ext cx="6096000" cy="6632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i="1" dirty="0">
                <a:solidFill>
                  <a:srgbClr val="2C303A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1. EDA REVIEW</a:t>
            </a:r>
            <a:endParaRPr kumimoji="0" lang="en-US" altLang="ko-KR" sz="2800" b="1" i="1" u="none" strike="noStrike" kern="1200" cap="none" spc="0" normalizeH="0" baseline="0" noProof="0" dirty="0">
              <a:ln>
                <a:noFill/>
              </a:ln>
              <a:solidFill>
                <a:srgbClr val="2C303A"/>
              </a:solidFill>
              <a:effectLst/>
              <a:uLnTx/>
              <a:uFillTx/>
              <a:latin typeface="a아시아헤드2" panose="02020600000000000000" pitchFamily="18" charset="-127"/>
              <a:ea typeface="a아시아헤드2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89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55F77">
                  <a:alpha val="0"/>
                </a:srgbClr>
              </a:gs>
              <a:gs pos="100000">
                <a:schemeClr val="tx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7759" y="620257"/>
            <a:ext cx="4908798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i="1" dirty="0">
                <a:solidFill>
                  <a:prstClr val="white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Modeling</a:t>
            </a:r>
            <a:endParaRPr kumimoji="0" lang="en-US" altLang="ko-KR" sz="3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아시아헤드2" panose="02020600000000000000" pitchFamily="18" charset="-127"/>
              <a:ea typeface="a아시아헤드2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881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33">
            <a:extLst>
              <a:ext uri="{FF2B5EF4-FFF2-40B4-BE49-F238E27FC236}">
                <a16:creationId xmlns:a16="http://schemas.microsoft.com/office/drawing/2014/main" id="{2B4C1130-921C-429F-B51F-0F5EE43E72DC}"/>
              </a:ext>
            </a:extLst>
          </p:cNvPr>
          <p:cNvSpPr/>
          <p:nvPr/>
        </p:nvSpPr>
        <p:spPr>
          <a:xfrm rot="5400000" flipV="1">
            <a:off x="6885644" y="2590998"/>
            <a:ext cx="2008550" cy="4891024"/>
          </a:xfrm>
          <a:custGeom>
            <a:avLst/>
            <a:gdLst>
              <a:gd name="connsiteX0" fmla="*/ 0 w 1663709"/>
              <a:gd name="connsiteY0" fmla="*/ 0 h 4051300"/>
              <a:gd name="connsiteX1" fmla="*/ 1203671 w 1663709"/>
              <a:gd name="connsiteY1" fmla="*/ 0 h 4051300"/>
              <a:gd name="connsiteX2" fmla="*/ 1663709 w 1663709"/>
              <a:gd name="connsiteY2" fmla="*/ 460038 h 4051300"/>
              <a:gd name="connsiteX3" fmla="*/ 1663709 w 1663709"/>
              <a:gd name="connsiteY3" fmla="*/ 4051300 h 4051300"/>
              <a:gd name="connsiteX4" fmla="*/ 457209 w 1663709"/>
              <a:gd name="connsiteY4" fmla="*/ 4051300 h 4051300"/>
              <a:gd name="connsiteX5" fmla="*/ 457209 w 1663709"/>
              <a:gd name="connsiteY5" fmla="*/ 457209 h 4051300"/>
              <a:gd name="connsiteX6" fmla="*/ 0 w 1663709"/>
              <a:gd name="connsiteY6" fmla="*/ 0 h 405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3709" h="4051300">
                <a:moveTo>
                  <a:pt x="0" y="0"/>
                </a:moveTo>
                <a:lnTo>
                  <a:pt x="1203671" y="0"/>
                </a:lnTo>
                <a:cubicBezTo>
                  <a:pt x="1457743" y="0"/>
                  <a:pt x="1663709" y="205966"/>
                  <a:pt x="1663709" y="460038"/>
                </a:cubicBezTo>
                <a:lnTo>
                  <a:pt x="1663709" y="4051300"/>
                </a:lnTo>
                <a:lnTo>
                  <a:pt x="457209" y="4051300"/>
                </a:lnTo>
                <a:lnTo>
                  <a:pt x="457209" y="457209"/>
                </a:lnTo>
                <a:cubicBezTo>
                  <a:pt x="457209" y="204699"/>
                  <a:pt x="252510" y="0"/>
                  <a:pt x="0" y="0"/>
                </a:cubicBezTo>
                <a:close/>
              </a:path>
            </a:pathLst>
          </a:custGeom>
          <a:solidFill>
            <a:srgbClr val="91BAD1"/>
          </a:solidFill>
          <a:ln>
            <a:solidFill>
              <a:srgbClr val="91BA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양쪽 모서리가 둥근 사각형 35">
            <a:extLst>
              <a:ext uri="{FF2B5EF4-FFF2-40B4-BE49-F238E27FC236}">
                <a16:creationId xmlns:a16="http://schemas.microsoft.com/office/drawing/2014/main" id="{B3E13422-6523-4300-8BB6-46F171E32F39}"/>
              </a:ext>
            </a:extLst>
          </p:cNvPr>
          <p:cNvSpPr/>
          <p:nvPr/>
        </p:nvSpPr>
        <p:spPr>
          <a:xfrm rot="5400000" flipV="1">
            <a:off x="5505737" y="3480280"/>
            <a:ext cx="1042601" cy="116525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FA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0A83426F-218E-4A35-9158-55CA1EA309C9}"/>
              </a:ext>
            </a:extLst>
          </p:cNvPr>
          <p:cNvSpPr/>
          <p:nvPr/>
        </p:nvSpPr>
        <p:spPr>
          <a:xfrm rot="5400000">
            <a:off x="9791133" y="4936854"/>
            <a:ext cx="1839883" cy="751286"/>
          </a:xfrm>
          <a:prstGeom prst="triangle">
            <a:avLst/>
          </a:prstGeom>
          <a:solidFill>
            <a:srgbClr val="91B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26">
            <a:extLst>
              <a:ext uri="{FF2B5EF4-FFF2-40B4-BE49-F238E27FC236}">
                <a16:creationId xmlns:a16="http://schemas.microsoft.com/office/drawing/2014/main" id="{EBD08D62-AA1A-4696-BD9C-299A3BC1F2E1}"/>
              </a:ext>
            </a:extLst>
          </p:cNvPr>
          <p:cNvSpPr/>
          <p:nvPr/>
        </p:nvSpPr>
        <p:spPr>
          <a:xfrm rot="5400000">
            <a:off x="3159880" y="511126"/>
            <a:ext cx="2008550" cy="4891024"/>
          </a:xfrm>
          <a:custGeom>
            <a:avLst/>
            <a:gdLst>
              <a:gd name="connsiteX0" fmla="*/ 0 w 1663709"/>
              <a:gd name="connsiteY0" fmla="*/ 0 h 4051300"/>
              <a:gd name="connsiteX1" fmla="*/ 1203671 w 1663709"/>
              <a:gd name="connsiteY1" fmla="*/ 0 h 4051300"/>
              <a:gd name="connsiteX2" fmla="*/ 1663709 w 1663709"/>
              <a:gd name="connsiteY2" fmla="*/ 460038 h 4051300"/>
              <a:gd name="connsiteX3" fmla="*/ 1663709 w 1663709"/>
              <a:gd name="connsiteY3" fmla="*/ 4051300 h 4051300"/>
              <a:gd name="connsiteX4" fmla="*/ 457209 w 1663709"/>
              <a:gd name="connsiteY4" fmla="*/ 4051300 h 4051300"/>
              <a:gd name="connsiteX5" fmla="*/ 457209 w 1663709"/>
              <a:gd name="connsiteY5" fmla="*/ 457209 h 4051300"/>
              <a:gd name="connsiteX6" fmla="*/ 0 w 1663709"/>
              <a:gd name="connsiteY6" fmla="*/ 0 h 405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3709" h="4051300">
                <a:moveTo>
                  <a:pt x="0" y="0"/>
                </a:moveTo>
                <a:lnTo>
                  <a:pt x="1203671" y="0"/>
                </a:lnTo>
                <a:cubicBezTo>
                  <a:pt x="1457743" y="0"/>
                  <a:pt x="1663709" y="205966"/>
                  <a:pt x="1663709" y="460038"/>
                </a:cubicBezTo>
                <a:lnTo>
                  <a:pt x="1663709" y="4051300"/>
                </a:lnTo>
                <a:lnTo>
                  <a:pt x="457209" y="4051300"/>
                </a:lnTo>
                <a:lnTo>
                  <a:pt x="457209" y="457209"/>
                </a:lnTo>
                <a:cubicBezTo>
                  <a:pt x="457209" y="204699"/>
                  <a:pt x="252510" y="0"/>
                  <a:pt x="0" y="0"/>
                </a:cubicBezTo>
                <a:close/>
              </a:path>
            </a:pathLst>
          </a:custGeom>
          <a:solidFill>
            <a:srgbClr val="38627B"/>
          </a:solidFill>
          <a:ln>
            <a:solidFill>
              <a:srgbClr val="386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양쪽 모서리가 둥근 사각형 27">
            <a:extLst>
              <a:ext uri="{FF2B5EF4-FFF2-40B4-BE49-F238E27FC236}">
                <a16:creationId xmlns:a16="http://schemas.microsoft.com/office/drawing/2014/main" id="{E2985086-498B-4AFA-93E7-EAC74F8E0D5D}"/>
              </a:ext>
            </a:extLst>
          </p:cNvPr>
          <p:cNvSpPr/>
          <p:nvPr/>
        </p:nvSpPr>
        <p:spPr>
          <a:xfrm rot="5400000">
            <a:off x="5505737" y="1400408"/>
            <a:ext cx="1042601" cy="11652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2A065286-B1DD-4198-8D64-CDEA92C01993}"/>
              </a:ext>
            </a:extLst>
          </p:cNvPr>
          <p:cNvSpPr/>
          <p:nvPr/>
        </p:nvSpPr>
        <p:spPr>
          <a:xfrm rot="5400000" flipV="1">
            <a:off x="423059" y="2856983"/>
            <a:ext cx="1839883" cy="751286"/>
          </a:xfrm>
          <a:prstGeom prst="triangle">
            <a:avLst/>
          </a:prstGeom>
          <a:solidFill>
            <a:srgbClr val="386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1EE6F38-8099-4605-830A-1F98A2083F6C}"/>
              </a:ext>
            </a:extLst>
          </p:cNvPr>
          <p:cNvSpPr/>
          <p:nvPr/>
        </p:nvSpPr>
        <p:spPr>
          <a:xfrm>
            <a:off x="1851268" y="2774214"/>
            <a:ext cx="4475147" cy="783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Selection</a:t>
            </a:r>
            <a:endParaRPr lang="en-US" altLang="ko-KR" sz="11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</a:t>
            </a:r>
            <a:r>
              <a:rPr lang="en-US" altLang="ko-KR" sz="11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</a:t>
            </a:r>
            <a:r>
              <a:rPr lang="ko-KR" altLang="en-US" sz="11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하지 않고 </a:t>
            </a:r>
            <a:r>
              <a:rPr lang="en-US" altLang="ko-KR" sz="11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Importance </a:t>
            </a:r>
            <a:r>
              <a:rPr lang="ko-KR" altLang="en-US" sz="11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등을 확인하여 변수 선택</a:t>
            </a:r>
            <a:endParaRPr lang="en-US" altLang="ko-KR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83EC7D9-D2CF-4C3E-95D9-8A94C870DE0C}"/>
              </a:ext>
            </a:extLst>
          </p:cNvPr>
          <p:cNvSpPr/>
          <p:nvPr/>
        </p:nvSpPr>
        <p:spPr>
          <a:xfrm>
            <a:off x="6609667" y="4851472"/>
            <a:ext cx="4475147" cy="783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Extraction</a:t>
            </a:r>
            <a:endParaRPr lang="en-US" altLang="ko-KR" sz="11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하여 새로운 변수를 만들어서 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Modeling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C19BB35-A707-4598-B368-B0BD8B0233FF}"/>
              </a:ext>
            </a:extLst>
          </p:cNvPr>
          <p:cNvSpPr/>
          <p:nvPr/>
        </p:nvSpPr>
        <p:spPr>
          <a:xfrm>
            <a:off x="490311" y="323819"/>
            <a:ext cx="6096000" cy="6632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i="1" dirty="0">
                <a:solidFill>
                  <a:srgbClr val="2C303A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</a:t>
            </a: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. Modeling</a:t>
            </a:r>
          </a:p>
        </p:txBody>
      </p:sp>
    </p:spTree>
    <p:extLst>
      <p:ext uri="{BB962C8B-B14F-4D97-AF65-F5344CB8AC3E}">
        <p14:creationId xmlns:p14="http://schemas.microsoft.com/office/powerpoint/2010/main" val="483459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33">
            <a:extLst>
              <a:ext uri="{FF2B5EF4-FFF2-40B4-BE49-F238E27FC236}">
                <a16:creationId xmlns:a16="http://schemas.microsoft.com/office/drawing/2014/main" id="{2B4C1130-921C-429F-B51F-0F5EE43E72DC}"/>
              </a:ext>
            </a:extLst>
          </p:cNvPr>
          <p:cNvSpPr/>
          <p:nvPr/>
        </p:nvSpPr>
        <p:spPr>
          <a:xfrm rot="5400000" flipV="1">
            <a:off x="6885644" y="2590998"/>
            <a:ext cx="2008550" cy="4891024"/>
          </a:xfrm>
          <a:custGeom>
            <a:avLst/>
            <a:gdLst>
              <a:gd name="connsiteX0" fmla="*/ 0 w 1663709"/>
              <a:gd name="connsiteY0" fmla="*/ 0 h 4051300"/>
              <a:gd name="connsiteX1" fmla="*/ 1203671 w 1663709"/>
              <a:gd name="connsiteY1" fmla="*/ 0 h 4051300"/>
              <a:gd name="connsiteX2" fmla="*/ 1663709 w 1663709"/>
              <a:gd name="connsiteY2" fmla="*/ 460038 h 4051300"/>
              <a:gd name="connsiteX3" fmla="*/ 1663709 w 1663709"/>
              <a:gd name="connsiteY3" fmla="*/ 4051300 h 4051300"/>
              <a:gd name="connsiteX4" fmla="*/ 457209 w 1663709"/>
              <a:gd name="connsiteY4" fmla="*/ 4051300 h 4051300"/>
              <a:gd name="connsiteX5" fmla="*/ 457209 w 1663709"/>
              <a:gd name="connsiteY5" fmla="*/ 457209 h 4051300"/>
              <a:gd name="connsiteX6" fmla="*/ 0 w 1663709"/>
              <a:gd name="connsiteY6" fmla="*/ 0 h 405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3709" h="4051300">
                <a:moveTo>
                  <a:pt x="0" y="0"/>
                </a:moveTo>
                <a:lnTo>
                  <a:pt x="1203671" y="0"/>
                </a:lnTo>
                <a:cubicBezTo>
                  <a:pt x="1457743" y="0"/>
                  <a:pt x="1663709" y="205966"/>
                  <a:pt x="1663709" y="460038"/>
                </a:cubicBezTo>
                <a:lnTo>
                  <a:pt x="1663709" y="4051300"/>
                </a:lnTo>
                <a:lnTo>
                  <a:pt x="457209" y="4051300"/>
                </a:lnTo>
                <a:lnTo>
                  <a:pt x="457209" y="457209"/>
                </a:lnTo>
                <a:cubicBezTo>
                  <a:pt x="457209" y="204699"/>
                  <a:pt x="252510" y="0"/>
                  <a:pt x="0" y="0"/>
                </a:cubicBezTo>
                <a:close/>
              </a:path>
            </a:pathLst>
          </a:custGeom>
          <a:solidFill>
            <a:srgbClr val="91BAD1"/>
          </a:solidFill>
          <a:ln>
            <a:solidFill>
              <a:srgbClr val="91BA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양쪽 모서리가 둥근 사각형 35">
            <a:extLst>
              <a:ext uri="{FF2B5EF4-FFF2-40B4-BE49-F238E27FC236}">
                <a16:creationId xmlns:a16="http://schemas.microsoft.com/office/drawing/2014/main" id="{B3E13422-6523-4300-8BB6-46F171E32F39}"/>
              </a:ext>
            </a:extLst>
          </p:cNvPr>
          <p:cNvSpPr/>
          <p:nvPr/>
        </p:nvSpPr>
        <p:spPr>
          <a:xfrm rot="5400000" flipV="1">
            <a:off x="5505737" y="3480280"/>
            <a:ext cx="1042601" cy="116525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FA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0A83426F-218E-4A35-9158-55CA1EA309C9}"/>
              </a:ext>
            </a:extLst>
          </p:cNvPr>
          <p:cNvSpPr/>
          <p:nvPr/>
        </p:nvSpPr>
        <p:spPr>
          <a:xfrm rot="5400000">
            <a:off x="9791133" y="4936854"/>
            <a:ext cx="1839883" cy="751286"/>
          </a:xfrm>
          <a:prstGeom prst="triangle">
            <a:avLst/>
          </a:prstGeom>
          <a:solidFill>
            <a:srgbClr val="91B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자유형 26">
            <a:extLst>
              <a:ext uri="{FF2B5EF4-FFF2-40B4-BE49-F238E27FC236}">
                <a16:creationId xmlns:a16="http://schemas.microsoft.com/office/drawing/2014/main" id="{EBD08D62-AA1A-4696-BD9C-299A3BC1F2E1}"/>
              </a:ext>
            </a:extLst>
          </p:cNvPr>
          <p:cNvSpPr/>
          <p:nvPr/>
        </p:nvSpPr>
        <p:spPr>
          <a:xfrm rot="5400000">
            <a:off x="3159880" y="511126"/>
            <a:ext cx="2008550" cy="4891024"/>
          </a:xfrm>
          <a:custGeom>
            <a:avLst/>
            <a:gdLst>
              <a:gd name="connsiteX0" fmla="*/ 0 w 1663709"/>
              <a:gd name="connsiteY0" fmla="*/ 0 h 4051300"/>
              <a:gd name="connsiteX1" fmla="*/ 1203671 w 1663709"/>
              <a:gd name="connsiteY1" fmla="*/ 0 h 4051300"/>
              <a:gd name="connsiteX2" fmla="*/ 1663709 w 1663709"/>
              <a:gd name="connsiteY2" fmla="*/ 460038 h 4051300"/>
              <a:gd name="connsiteX3" fmla="*/ 1663709 w 1663709"/>
              <a:gd name="connsiteY3" fmla="*/ 4051300 h 4051300"/>
              <a:gd name="connsiteX4" fmla="*/ 457209 w 1663709"/>
              <a:gd name="connsiteY4" fmla="*/ 4051300 h 4051300"/>
              <a:gd name="connsiteX5" fmla="*/ 457209 w 1663709"/>
              <a:gd name="connsiteY5" fmla="*/ 457209 h 4051300"/>
              <a:gd name="connsiteX6" fmla="*/ 0 w 1663709"/>
              <a:gd name="connsiteY6" fmla="*/ 0 h 405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3709" h="4051300">
                <a:moveTo>
                  <a:pt x="0" y="0"/>
                </a:moveTo>
                <a:lnTo>
                  <a:pt x="1203671" y="0"/>
                </a:lnTo>
                <a:cubicBezTo>
                  <a:pt x="1457743" y="0"/>
                  <a:pt x="1663709" y="205966"/>
                  <a:pt x="1663709" y="460038"/>
                </a:cubicBezTo>
                <a:lnTo>
                  <a:pt x="1663709" y="4051300"/>
                </a:lnTo>
                <a:lnTo>
                  <a:pt x="457209" y="4051300"/>
                </a:lnTo>
                <a:lnTo>
                  <a:pt x="457209" y="457209"/>
                </a:lnTo>
                <a:cubicBezTo>
                  <a:pt x="457209" y="204699"/>
                  <a:pt x="252510" y="0"/>
                  <a:pt x="0" y="0"/>
                </a:cubicBezTo>
                <a:close/>
              </a:path>
            </a:pathLst>
          </a:custGeom>
          <a:solidFill>
            <a:srgbClr val="38627B"/>
          </a:solidFill>
          <a:ln>
            <a:solidFill>
              <a:srgbClr val="386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양쪽 모서리가 둥근 사각형 27">
            <a:extLst>
              <a:ext uri="{FF2B5EF4-FFF2-40B4-BE49-F238E27FC236}">
                <a16:creationId xmlns:a16="http://schemas.microsoft.com/office/drawing/2014/main" id="{E2985086-498B-4AFA-93E7-EAC74F8E0D5D}"/>
              </a:ext>
            </a:extLst>
          </p:cNvPr>
          <p:cNvSpPr/>
          <p:nvPr/>
        </p:nvSpPr>
        <p:spPr>
          <a:xfrm rot="5400000">
            <a:off x="5505737" y="1400408"/>
            <a:ext cx="1042601" cy="11652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2A065286-B1DD-4198-8D64-CDEA92C01993}"/>
              </a:ext>
            </a:extLst>
          </p:cNvPr>
          <p:cNvSpPr/>
          <p:nvPr/>
        </p:nvSpPr>
        <p:spPr>
          <a:xfrm rot="5400000" flipV="1">
            <a:off x="423059" y="2856983"/>
            <a:ext cx="1839883" cy="751286"/>
          </a:xfrm>
          <a:prstGeom prst="triangle">
            <a:avLst/>
          </a:prstGeom>
          <a:solidFill>
            <a:srgbClr val="386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1EE6F38-8099-4605-830A-1F98A2083F6C}"/>
              </a:ext>
            </a:extLst>
          </p:cNvPr>
          <p:cNvSpPr/>
          <p:nvPr/>
        </p:nvSpPr>
        <p:spPr>
          <a:xfrm>
            <a:off x="1851268" y="2774214"/>
            <a:ext cx="4475147" cy="783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Feature Selection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    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FA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를 하지 않고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Feature Importance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등을 확인하여 변수 선택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83EC7D9-D2CF-4C3E-95D9-8A94C870DE0C}"/>
              </a:ext>
            </a:extLst>
          </p:cNvPr>
          <p:cNvSpPr/>
          <p:nvPr/>
        </p:nvSpPr>
        <p:spPr>
          <a:xfrm>
            <a:off x="6609667" y="4851472"/>
            <a:ext cx="4475147" cy="783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Feature Extraction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         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FA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를 하여 새로운 변수를 만들어서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Modeling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C19BB35-A707-4598-B368-B0BD8B0233FF}"/>
              </a:ext>
            </a:extLst>
          </p:cNvPr>
          <p:cNvSpPr/>
          <p:nvPr/>
        </p:nvSpPr>
        <p:spPr>
          <a:xfrm>
            <a:off x="490311" y="323819"/>
            <a:ext cx="6096000" cy="6632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2. Modeling</a:t>
            </a:r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0273B2CC-B6A1-4BFD-AEDA-AA89C7CF6A00}"/>
              </a:ext>
            </a:extLst>
          </p:cNvPr>
          <p:cNvSpPr/>
          <p:nvPr/>
        </p:nvSpPr>
        <p:spPr>
          <a:xfrm>
            <a:off x="6512568" y="4032235"/>
            <a:ext cx="3048799" cy="2480325"/>
          </a:xfrm>
          <a:prstGeom prst="mathMultiply">
            <a:avLst>
              <a:gd name="adj1" fmla="val 22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6D76F8-4A92-4287-B062-32870940234F}"/>
              </a:ext>
            </a:extLst>
          </p:cNvPr>
          <p:cNvSpPr txBox="1"/>
          <p:nvPr/>
        </p:nvSpPr>
        <p:spPr>
          <a:xfrm>
            <a:off x="8813222" y="4152568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05A5A"/>
                </a:solidFill>
                <a:latin typeface="a말괄량이" panose="02020600000000000000" pitchFamily="18" charset="-127"/>
                <a:ea typeface="a말괄량이" panose="02020600000000000000" pitchFamily="18" charset="-127"/>
              </a:rPr>
              <a:t>Too Bad..</a:t>
            </a:r>
            <a:endParaRPr lang="ko-KR" altLang="en-US" dirty="0">
              <a:solidFill>
                <a:srgbClr val="F05A5A"/>
              </a:solidFill>
              <a:latin typeface="a말괄량이" panose="02020600000000000000" pitchFamily="18" charset="-127"/>
              <a:ea typeface="a말괄량이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737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90311" y="1845490"/>
            <a:ext cx="5453289" cy="1079574"/>
            <a:chOff x="591911" y="1845489"/>
            <a:chExt cx="6202590" cy="1227911"/>
          </a:xfrm>
        </p:grpSpPr>
        <p:sp>
          <p:nvSpPr>
            <p:cNvPr id="18" name="사각형: 둥근 모서리 13">
              <a:extLst>
                <a:ext uri="{FF2B5EF4-FFF2-40B4-BE49-F238E27FC236}">
                  <a16:creationId xmlns:a16="http://schemas.microsoft.com/office/drawing/2014/main" id="{CF519BD7-637A-49F8-85E6-B2DC1E0A4223}"/>
                </a:ext>
              </a:extLst>
            </p:cNvPr>
            <p:cNvSpPr/>
            <p:nvPr/>
          </p:nvSpPr>
          <p:spPr>
            <a:xfrm>
              <a:off x="591912" y="1845489"/>
              <a:ext cx="6202589" cy="12279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8800" marR="0" lvl="4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Logistic Regression</a:t>
              </a:r>
            </a:p>
          </p:txBody>
        </p:sp>
        <p:sp>
          <p:nvSpPr>
            <p:cNvPr id="19" name="자유형: 도형 16">
              <a:extLst>
                <a:ext uri="{FF2B5EF4-FFF2-40B4-BE49-F238E27FC236}">
                  <a16:creationId xmlns:a16="http://schemas.microsoft.com/office/drawing/2014/main" id="{BE747D15-8E4F-46F7-A7C7-57AB2E3722E8}"/>
                </a:ext>
              </a:extLst>
            </p:cNvPr>
            <p:cNvSpPr/>
            <p:nvPr/>
          </p:nvSpPr>
          <p:spPr>
            <a:xfrm flipV="1">
              <a:off x="591911" y="1845489"/>
              <a:ext cx="2280284" cy="1227911"/>
            </a:xfrm>
            <a:custGeom>
              <a:avLst/>
              <a:gdLst>
                <a:gd name="connsiteX0" fmla="*/ 613409 w 2280284"/>
                <a:gd name="connsiteY0" fmla="*/ 1227911 h 1227911"/>
                <a:gd name="connsiteX1" fmla="*/ 2280284 w 2280284"/>
                <a:gd name="connsiteY1" fmla="*/ 1227911 h 1227911"/>
                <a:gd name="connsiteX2" fmla="*/ 952068 w 2280284"/>
                <a:gd name="connsiteY2" fmla="*/ 99277 h 1227911"/>
                <a:gd name="connsiteX3" fmla="*/ 908461 w 2280284"/>
                <a:gd name="connsiteY3" fmla="*/ 78387 h 1227911"/>
                <a:gd name="connsiteX4" fmla="*/ 852933 w 2280284"/>
                <a:gd name="connsiteY4" fmla="*/ 48248 h 1227911"/>
                <a:gd name="connsiteX5" fmla="*/ 613954 w 2280284"/>
                <a:gd name="connsiteY5" fmla="*/ 0 h 1227911"/>
                <a:gd name="connsiteX6" fmla="*/ 613630 w 2280284"/>
                <a:gd name="connsiteY6" fmla="*/ 33 h 1227911"/>
                <a:gd name="connsiteX7" fmla="*/ 613409 w 2280284"/>
                <a:gd name="connsiteY7" fmla="*/ 4 h 1227911"/>
                <a:gd name="connsiteX8" fmla="*/ 613409 w 2280284"/>
                <a:gd name="connsiteY8" fmla="*/ 55 h 1227911"/>
                <a:gd name="connsiteX9" fmla="*/ 490221 w 2280284"/>
                <a:gd name="connsiteY9" fmla="*/ 12474 h 1227911"/>
                <a:gd name="connsiteX10" fmla="*/ 0 w 2280284"/>
                <a:gd name="connsiteY10" fmla="*/ 613954 h 1227911"/>
                <a:gd name="connsiteX11" fmla="*/ 490221 w 2280284"/>
                <a:gd name="connsiteY11" fmla="*/ 1215435 h 1227911"/>
                <a:gd name="connsiteX12" fmla="*/ 613409 w 2280284"/>
                <a:gd name="connsiteY12" fmla="*/ 1227853 h 122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0284" h="1227911">
                  <a:moveTo>
                    <a:pt x="613409" y="1227911"/>
                  </a:moveTo>
                  <a:lnTo>
                    <a:pt x="2280284" y="1227911"/>
                  </a:lnTo>
                  <a:cubicBezTo>
                    <a:pt x="1606986" y="972744"/>
                    <a:pt x="1382230" y="344489"/>
                    <a:pt x="952068" y="99277"/>
                  </a:cubicBezTo>
                  <a:lnTo>
                    <a:pt x="908461" y="78387"/>
                  </a:lnTo>
                  <a:lnTo>
                    <a:pt x="852933" y="48248"/>
                  </a:lnTo>
                  <a:cubicBezTo>
                    <a:pt x="779480" y="17180"/>
                    <a:pt x="698723" y="0"/>
                    <a:pt x="613954" y="0"/>
                  </a:cubicBezTo>
                  <a:lnTo>
                    <a:pt x="613630" y="33"/>
                  </a:lnTo>
                  <a:lnTo>
                    <a:pt x="613409" y="4"/>
                  </a:lnTo>
                  <a:lnTo>
                    <a:pt x="613409" y="55"/>
                  </a:lnTo>
                  <a:lnTo>
                    <a:pt x="490221" y="12474"/>
                  </a:lnTo>
                  <a:cubicBezTo>
                    <a:pt x="210453" y="69723"/>
                    <a:pt x="0" y="317262"/>
                    <a:pt x="0" y="613954"/>
                  </a:cubicBezTo>
                  <a:cubicBezTo>
                    <a:pt x="0" y="910646"/>
                    <a:pt x="210453" y="1158186"/>
                    <a:pt x="490221" y="1215435"/>
                  </a:cubicBezTo>
                  <a:lnTo>
                    <a:pt x="613409" y="1227853"/>
                  </a:lnTo>
                  <a:close/>
                </a:path>
              </a:pathLst>
            </a:custGeom>
            <a:solidFill>
              <a:srgbClr val="355F7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1AD8E2D-8A2F-4672-9C22-97DFE79F952A}"/>
                </a:ext>
              </a:extLst>
            </p:cNvPr>
            <p:cNvSpPr/>
            <p:nvPr/>
          </p:nvSpPr>
          <p:spPr>
            <a:xfrm>
              <a:off x="776011" y="2013739"/>
              <a:ext cx="891409" cy="891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90311" y="4360090"/>
            <a:ext cx="5453289" cy="1079574"/>
            <a:chOff x="591911" y="1845489"/>
            <a:chExt cx="6202590" cy="1227911"/>
          </a:xfrm>
        </p:grpSpPr>
        <p:sp>
          <p:nvSpPr>
            <p:cNvPr id="64" name="사각형: 둥근 모서리 13">
              <a:extLst>
                <a:ext uri="{FF2B5EF4-FFF2-40B4-BE49-F238E27FC236}">
                  <a16:creationId xmlns:a16="http://schemas.microsoft.com/office/drawing/2014/main" id="{CF519BD7-637A-49F8-85E6-B2DC1E0A4223}"/>
                </a:ext>
              </a:extLst>
            </p:cNvPr>
            <p:cNvSpPr/>
            <p:nvPr/>
          </p:nvSpPr>
          <p:spPr>
            <a:xfrm>
              <a:off x="591912" y="1845489"/>
              <a:ext cx="6202589" cy="12279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8800" marR="0" lvl="4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Random Forest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자유형: 도형 16">
              <a:extLst>
                <a:ext uri="{FF2B5EF4-FFF2-40B4-BE49-F238E27FC236}">
                  <a16:creationId xmlns:a16="http://schemas.microsoft.com/office/drawing/2014/main" id="{BE747D15-8E4F-46F7-A7C7-57AB2E3722E8}"/>
                </a:ext>
              </a:extLst>
            </p:cNvPr>
            <p:cNvSpPr/>
            <p:nvPr/>
          </p:nvSpPr>
          <p:spPr>
            <a:xfrm flipV="1">
              <a:off x="591911" y="1845489"/>
              <a:ext cx="2280284" cy="1227911"/>
            </a:xfrm>
            <a:custGeom>
              <a:avLst/>
              <a:gdLst>
                <a:gd name="connsiteX0" fmla="*/ 613409 w 2280284"/>
                <a:gd name="connsiteY0" fmla="*/ 1227911 h 1227911"/>
                <a:gd name="connsiteX1" fmla="*/ 2280284 w 2280284"/>
                <a:gd name="connsiteY1" fmla="*/ 1227911 h 1227911"/>
                <a:gd name="connsiteX2" fmla="*/ 952068 w 2280284"/>
                <a:gd name="connsiteY2" fmla="*/ 99277 h 1227911"/>
                <a:gd name="connsiteX3" fmla="*/ 908461 w 2280284"/>
                <a:gd name="connsiteY3" fmla="*/ 78387 h 1227911"/>
                <a:gd name="connsiteX4" fmla="*/ 852933 w 2280284"/>
                <a:gd name="connsiteY4" fmla="*/ 48248 h 1227911"/>
                <a:gd name="connsiteX5" fmla="*/ 613954 w 2280284"/>
                <a:gd name="connsiteY5" fmla="*/ 0 h 1227911"/>
                <a:gd name="connsiteX6" fmla="*/ 613630 w 2280284"/>
                <a:gd name="connsiteY6" fmla="*/ 33 h 1227911"/>
                <a:gd name="connsiteX7" fmla="*/ 613409 w 2280284"/>
                <a:gd name="connsiteY7" fmla="*/ 4 h 1227911"/>
                <a:gd name="connsiteX8" fmla="*/ 613409 w 2280284"/>
                <a:gd name="connsiteY8" fmla="*/ 55 h 1227911"/>
                <a:gd name="connsiteX9" fmla="*/ 490221 w 2280284"/>
                <a:gd name="connsiteY9" fmla="*/ 12474 h 1227911"/>
                <a:gd name="connsiteX10" fmla="*/ 0 w 2280284"/>
                <a:gd name="connsiteY10" fmla="*/ 613954 h 1227911"/>
                <a:gd name="connsiteX11" fmla="*/ 490221 w 2280284"/>
                <a:gd name="connsiteY11" fmla="*/ 1215435 h 1227911"/>
                <a:gd name="connsiteX12" fmla="*/ 613409 w 2280284"/>
                <a:gd name="connsiteY12" fmla="*/ 1227853 h 122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0284" h="1227911">
                  <a:moveTo>
                    <a:pt x="613409" y="1227911"/>
                  </a:moveTo>
                  <a:lnTo>
                    <a:pt x="2280284" y="1227911"/>
                  </a:lnTo>
                  <a:cubicBezTo>
                    <a:pt x="1606986" y="972744"/>
                    <a:pt x="1382230" y="344489"/>
                    <a:pt x="952068" y="99277"/>
                  </a:cubicBezTo>
                  <a:lnTo>
                    <a:pt x="908461" y="78387"/>
                  </a:lnTo>
                  <a:lnTo>
                    <a:pt x="852933" y="48248"/>
                  </a:lnTo>
                  <a:cubicBezTo>
                    <a:pt x="779480" y="17180"/>
                    <a:pt x="698723" y="0"/>
                    <a:pt x="613954" y="0"/>
                  </a:cubicBezTo>
                  <a:lnTo>
                    <a:pt x="613630" y="33"/>
                  </a:lnTo>
                  <a:lnTo>
                    <a:pt x="613409" y="4"/>
                  </a:lnTo>
                  <a:lnTo>
                    <a:pt x="613409" y="55"/>
                  </a:lnTo>
                  <a:lnTo>
                    <a:pt x="490221" y="12474"/>
                  </a:lnTo>
                  <a:cubicBezTo>
                    <a:pt x="210453" y="69723"/>
                    <a:pt x="0" y="317262"/>
                    <a:pt x="0" y="613954"/>
                  </a:cubicBezTo>
                  <a:cubicBezTo>
                    <a:pt x="0" y="910646"/>
                    <a:pt x="210453" y="1158186"/>
                    <a:pt x="490221" y="1215435"/>
                  </a:cubicBezTo>
                  <a:lnTo>
                    <a:pt x="613409" y="1227853"/>
                  </a:lnTo>
                  <a:close/>
                </a:path>
              </a:pathLst>
            </a:custGeom>
            <a:solidFill>
              <a:srgbClr val="355F7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11AD8E2D-8A2F-4672-9C22-97DFE79F952A}"/>
                </a:ext>
              </a:extLst>
            </p:cNvPr>
            <p:cNvSpPr/>
            <p:nvPr/>
          </p:nvSpPr>
          <p:spPr>
            <a:xfrm>
              <a:off x="776011" y="2013739"/>
              <a:ext cx="891409" cy="891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383111" y="1845490"/>
            <a:ext cx="5453289" cy="1079574"/>
            <a:chOff x="591911" y="1845489"/>
            <a:chExt cx="6202590" cy="1227911"/>
          </a:xfrm>
        </p:grpSpPr>
        <p:sp>
          <p:nvSpPr>
            <p:cNvPr id="70" name="사각형: 둥근 모서리 13">
              <a:extLst>
                <a:ext uri="{FF2B5EF4-FFF2-40B4-BE49-F238E27FC236}">
                  <a16:creationId xmlns:a16="http://schemas.microsoft.com/office/drawing/2014/main" id="{CF519BD7-637A-49F8-85E6-B2DC1E0A4223}"/>
                </a:ext>
              </a:extLst>
            </p:cNvPr>
            <p:cNvSpPr/>
            <p:nvPr/>
          </p:nvSpPr>
          <p:spPr>
            <a:xfrm>
              <a:off x="591912" y="1845489"/>
              <a:ext cx="6202589" cy="12279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8800" marR="0" lvl="4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Support Vector Machine</a:t>
              </a:r>
            </a:p>
            <a:p>
              <a:pPr marL="1828800" marR="0" lvl="4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Linear &amp; Kernel</a:t>
              </a:r>
            </a:p>
          </p:txBody>
        </p:sp>
        <p:sp>
          <p:nvSpPr>
            <p:cNvPr id="71" name="자유형: 도형 16">
              <a:extLst>
                <a:ext uri="{FF2B5EF4-FFF2-40B4-BE49-F238E27FC236}">
                  <a16:creationId xmlns:a16="http://schemas.microsoft.com/office/drawing/2014/main" id="{BE747D15-8E4F-46F7-A7C7-57AB2E3722E8}"/>
                </a:ext>
              </a:extLst>
            </p:cNvPr>
            <p:cNvSpPr/>
            <p:nvPr/>
          </p:nvSpPr>
          <p:spPr>
            <a:xfrm flipV="1">
              <a:off x="591911" y="1845489"/>
              <a:ext cx="2280284" cy="1227911"/>
            </a:xfrm>
            <a:custGeom>
              <a:avLst/>
              <a:gdLst>
                <a:gd name="connsiteX0" fmla="*/ 613409 w 2280284"/>
                <a:gd name="connsiteY0" fmla="*/ 1227911 h 1227911"/>
                <a:gd name="connsiteX1" fmla="*/ 2280284 w 2280284"/>
                <a:gd name="connsiteY1" fmla="*/ 1227911 h 1227911"/>
                <a:gd name="connsiteX2" fmla="*/ 952068 w 2280284"/>
                <a:gd name="connsiteY2" fmla="*/ 99277 h 1227911"/>
                <a:gd name="connsiteX3" fmla="*/ 908461 w 2280284"/>
                <a:gd name="connsiteY3" fmla="*/ 78387 h 1227911"/>
                <a:gd name="connsiteX4" fmla="*/ 852933 w 2280284"/>
                <a:gd name="connsiteY4" fmla="*/ 48248 h 1227911"/>
                <a:gd name="connsiteX5" fmla="*/ 613954 w 2280284"/>
                <a:gd name="connsiteY5" fmla="*/ 0 h 1227911"/>
                <a:gd name="connsiteX6" fmla="*/ 613630 w 2280284"/>
                <a:gd name="connsiteY6" fmla="*/ 33 h 1227911"/>
                <a:gd name="connsiteX7" fmla="*/ 613409 w 2280284"/>
                <a:gd name="connsiteY7" fmla="*/ 4 h 1227911"/>
                <a:gd name="connsiteX8" fmla="*/ 613409 w 2280284"/>
                <a:gd name="connsiteY8" fmla="*/ 55 h 1227911"/>
                <a:gd name="connsiteX9" fmla="*/ 490221 w 2280284"/>
                <a:gd name="connsiteY9" fmla="*/ 12474 h 1227911"/>
                <a:gd name="connsiteX10" fmla="*/ 0 w 2280284"/>
                <a:gd name="connsiteY10" fmla="*/ 613954 h 1227911"/>
                <a:gd name="connsiteX11" fmla="*/ 490221 w 2280284"/>
                <a:gd name="connsiteY11" fmla="*/ 1215435 h 1227911"/>
                <a:gd name="connsiteX12" fmla="*/ 613409 w 2280284"/>
                <a:gd name="connsiteY12" fmla="*/ 1227853 h 122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0284" h="1227911">
                  <a:moveTo>
                    <a:pt x="613409" y="1227911"/>
                  </a:moveTo>
                  <a:lnTo>
                    <a:pt x="2280284" y="1227911"/>
                  </a:lnTo>
                  <a:cubicBezTo>
                    <a:pt x="1606986" y="972744"/>
                    <a:pt x="1382230" y="344489"/>
                    <a:pt x="952068" y="99277"/>
                  </a:cubicBezTo>
                  <a:lnTo>
                    <a:pt x="908461" y="78387"/>
                  </a:lnTo>
                  <a:lnTo>
                    <a:pt x="852933" y="48248"/>
                  </a:lnTo>
                  <a:cubicBezTo>
                    <a:pt x="779480" y="17180"/>
                    <a:pt x="698723" y="0"/>
                    <a:pt x="613954" y="0"/>
                  </a:cubicBezTo>
                  <a:lnTo>
                    <a:pt x="613630" y="33"/>
                  </a:lnTo>
                  <a:lnTo>
                    <a:pt x="613409" y="4"/>
                  </a:lnTo>
                  <a:lnTo>
                    <a:pt x="613409" y="55"/>
                  </a:lnTo>
                  <a:lnTo>
                    <a:pt x="490221" y="12474"/>
                  </a:lnTo>
                  <a:cubicBezTo>
                    <a:pt x="210453" y="69723"/>
                    <a:pt x="0" y="317262"/>
                    <a:pt x="0" y="613954"/>
                  </a:cubicBezTo>
                  <a:cubicBezTo>
                    <a:pt x="0" y="910646"/>
                    <a:pt x="210453" y="1158186"/>
                    <a:pt x="490221" y="1215435"/>
                  </a:cubicBezTo>
                  <a:lnTo>
                    <a:pt x="613409" y="1227853"/>
                  </a:lnTo>
                  <a:close/>
                </a:path>
              </a:pathLst>
            </a:custGeom>
            <a:solidFill>
              <a:srgbClr val="355F7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1AD8E2D-8A2F-4672-9C22-97DFE79F952A}"/>
                </a:ext>
              </a:extLst>
            </p:cNvPr>
            <p:cNvSpPr/>
            <p:nvPr/>
          </p:nvSpPr>
          <p:spPr>
            <a:xfrm>
              <a:off x="776011" y="2013739"/>
              <a:ext cx="891409" cy="891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383111" y="4360090"/>
            <a:ext cx="5453289" cy="1079574"/>
            <a:chOff x="591911" y="1845489"/>
            <a:chExt cx="6202590" cy="1227911"/>
          </a:xfrm>
        </p:grpSpPr>
        <p:sp>
          <p:nvSpPr>
            <p:cNvPr id="76" name="사각형: 둥근 모서리 13">
              <a:extLst>
                <a:ext uri="{FF2B5EF4-FFF2-40B4-BE49-F238E27FC236}">
                  <a16:creationId xmlns:a16="http://schemas.microsoft.com/office/drawing/2014/main" id="{CF519BD7-637A-49F8-85E6-B2DC1E0A4223}"/>
                </a:ext>
              </a:extLst>
            </p:cNvPr>
            <p:cNvSpPr/>
            <p:nvPr/>
          </p:nvSpPr>
          <p:spPr>
            <a:xfrm>
              <a:off x="591912" y="1845489"/>
              <a:ext cx="6202589" cy="12279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8800" marR="0" lvl="4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XGBoost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자유형: 도형 16">
              <a:extLst>
                <a:ext uri="{FF2B5EF4-FFF2-40B4-BE49-F238E27FC236}">
                  <a16:creationId xmlns:a16="http://schemas.microsoft.com/office/drawing/2014/main" id="{BE747D15-8E4F-46F7-A7C7-57AB2E3722E8}"/>
                </a:ext>
              </a:extLst>
            </p:cNvPr>
            <p:cNvSpPr/>
            <p:nvPr/>
          </p:nvSpPr>
          <p:spPr>
            <a:xfrm flipV="1">
              <a:off x="591911" y="1845489"/>
              <a:ext cx="2280284" cy="1227911"/>
            </a:xfrm>
            <a:custGeom>
              <a:avLst/>
              <a:gdLst>
                <a:gd name="connsiteX0" fmla="*/ 613409 w 2280284"/>
                <a:gd name="connsiteY0" fmla="*/ 1227911 h 1227911"/>
                <a:gd name="connsiteX1" fmla="*/ 2280284 w 2280284"/>
                <a:gd name="connsiteY1" fmla="*/ 1227911 h 1227911"/>
                <a:gd name="connsiteX2" fmla="*/ 952068 w 2280284"/>
                <a:gd name="connsiteY2" fmla="*/ 99277 h 1227911"/>
                <a:gd name="connsiteX3" fmla="*/ 908461 w 2280284"/>
                <a:gd name="connsiteY3" fmla="*/ 78387 h 1227911"/>
                <a:gd name="connsiteX4" fmla="*/ 852933 w 2280284"/>
                <a:gd name="connsiteY4" fmla="*/ 48248 h 1227911"/>
                <a:gd name="connsiteX5" fmla="*/ 613954 w 2280284"/>
                <a:gd name="connsiteY5" fmla="*/ 0 h 1227911"/>
                <a:gd name="connsiteX6" fmla="*/ 613630 w 2280284"/>
                <a:gd name="connsiteY6" fmla="*/ 33 h 1227911"/>
                <a:gd name="connsiteX7" fmla="*/ 613409 w 2280284"/>
                <a:gd name="connsiteY7" fmla="*/ 4 h 1227911"/>
                <a:gd name="connsiteX8" fmla="*/ 613409 w 2280284"/>
                <a:gd name="connsiteY8" fmla="*/ 55 h 1227911"/>
                <a:gd name="connsiteX9" fmla="*/ 490221 w 2280284"/>
                <a:gd name="connsiteY9" fmla="*/ 12474 h 1227911"/>
                <a:gd name="connsiteX10" fmla="*/ 0 w 2280284"/>
                <a:gd name="connsiteY10" fmla="*/ 613954 h 1227911"/>
                <a:gd name="connsiteX11" fmla="*/ 490221 w 2280284"/>
                <a:gd name="connsiteY11" fmla="*/ 1215435 h 1227911"/>
                <a:gd name="connsiteX12" fmla="*/ 613409 w 2280284"/>
                <a:gd name="connsiteY12" fmla="*/ 1227853 h 122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0284" h="1227911">
                  <a:moveTo>
                    <a:pt x="613409" y="1227911"/>
                  </a:moveTo>
                  <a:lnTo>
                    <a:pt x="2280284" y="1227911"/>
                  </a:lnTo>
                  <a:cubicBezTo>
                    <a:pt x="1606986" y="972744"/>
                    <a:pt x="1382230" y="344489"/>
                    <a:pt x="952068" y="99277"/>
                  </a:cubicBezTo>
                  <a:lnTo>
                    <a:pt x="908461" y="78387"/>
                  </a:lnTo>
                  <a:lnTo>
                    <a:pt x="852933" y="48248"/>
                  </a:lnTo>
                  <a:cubicBezTo>
                    <a:pt x="779480" y="17180"/>
                    <a:pt x="698723" y="0"/>
                    <a:pt x="613954" y="0"/>
                  </a:cubicBezTo>
                  <a:lnTo>
                    <a:pt x="613630" y="33"/>
                  </a:lnTo>
                  <a:lnTo>
                    <a:pt x="613409" y="4"/>
                  </a:lnTo>
                  <a:lnTo>
                    <a:pt x="613409" y="55"/>
                  </a:lnTo>
                  <a:lnTo>
                    <a:pt x="490221" y="12474"/>
                  </a:lnTo>
                  <a:cubicBezTo>
                    <a:pt x="210453" y="69723"/>
                    <a:pt x="0" y="317262"/>
                    <a:pt x="0" y="613954"/>
                  </a:cubicBezTo>
                  <a:cubicBezTo>
                    <a:pt x="0" y="910646"/>
                    <a:pt x="210453" y="1158186"/>
                    <a:pt x="490221" y="1215435"/>
                  </a:cubicBezTo>
                  <a:lnTo>
                    <a:pt x="613409" y="1227853"/>
                  </a:lnTo>
                  <a:close/>
                </a:path>
              </a:pathLst>
            </a:custGeom>
            <a:solidFill>
              <a:srgbClr val="355F7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11AD8E2D-8A2F-4672-9C22-97DFE79F952A}"/>
                </a:ext>
              </a:extLst>
            </p:cNvPr>
            <p:cNvSpPr/>
            <p:nvPr/>
          </p:nvSpPr>
          <p:spPr>
            <a:xfrm>
              <a:off x="776011" y="2013739"/>
              <a:ext cx="891409" cy="891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77DBC4-1F9D-4BC5-9B56-8A1680DE66C7}"/>
              </a:ext>
            </a:extLst>
          </p:cNvPr>
          <p:cNvSpPr/>
          <p:nvPr/>
        </p:nvSpPr>
        <p:spPr>
          <a:xfrm>
            <a:off x="490311" y="323819"/>
            <a:ext cx="6096000" cy="6632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i="1" dirty="0">
                <a:solidFill>
                  <a:srgbClr val="2C303A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</a:t>
            </a: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. Modeling  </a:t>
            </a:r>
            <a:r>
              <a:rPr kumimoji="0" lang="en-US" altLang="ko-KR" sz="1100" i="1" u="none" strike="noStrike" kern="1200" cap="none" spc="0" normalizeH="0" baseline="0" noProof="0" dirty="0">
                <a:ln>
                  <a:noFill/>
                </a:ln>
                <a:solidFill>
                  <a:srgbClr val="2C303A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Training</a:t>
            </a:r>
            <a:endParaRPr kumimoji="0" lang="en-US" altLang="ko-KR" sz="2800" b="1" i="1" u="none" strike="noStrike" kern="1200" cap="none" spc="0" normalizeH="0" baseline="0" noProof="0" dirty="0">
              <a:ln>
                <a:noFill/>
              </a:ln>
              <a:solidFill>
                <a:srgbClr val="2C303A"/>
              </a:solidFill>
              <a:effectLst/>
              <a:uLnTx/>
              <a:uFillTx/>
              <a:latin typeface="a아시아헤드2" panose="02020600000000000000" pitchFamily="18" charset="-127"/>
              <a:ea typeface="a아시아헤드2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4937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923</Words>
  <Application>Microsoft Office PowerPoint</Application>
  <PresentationFormat>와이드스크린</PresentationFormat>
  <Paragraphs>300</Paragraphs>
  <Slides>27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41" baseType="lpstr">
      <vt:lpstr>a타이틀고딕1</vt:lpstr>
      <vt:lpstr>a말괄량이</vt:lpstr>
      <vt:lpstr>나눔스퀘어라운드 Bold</vt:lpstr>
      <vt:lpstr>Arial</vt:lpstr>
      <vt:lpstr>나눔스퀘어라운드 Regular</vt:lpstr>
      <vt:lpstr>a아시아헤드2</vt:lpstr>
      <vt:lpstr>나눔스퀘어</vt:lpstr>
      <vt:lpstr>맑은 고딕</vt:lpstr>
      <vt:lpstr>a아시아헤드1</vt:lpstr>
      <vt:lpstr>a타이틀고딕2</vt:lpstr>
      <vt:lpstr>나눔스퀘어 ExtraBold</vt:lpstr>
      <vt:lpstr>나눔스퀘어 Bold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 내히</cp:lastModifiedBy>
  <cp:revision>410</cp:revision>
  <cp:lastPrinted>2020-06-03T15:14:04Z</cp:lastPrinted>
  <dcterms:created xsi:type="dcterms:W3CDTF">2019-08-21T03:19:36Z</dcterms:created>
  <dcterms:modified xsi:type="dcterms:W3CDTF">2020-06-04T04:39:21Z</dcterms:modified>
</cp:coreProperties>
</file>